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5" r:id="rId19"/>
    <p:sldId id="276" r:id="rId20"/>
    <p:sldId id="277" r:id="rId21"/>
    <p:sldId id="278" r:id="rId22"/>
    <p:sldId id="281" r:id="rId23"/>
    <p:sldId id="282" r:id="rId24"/>
    <p:sldId id="283" r:id="rId25"/>
    <p:sldId id="284" r:id="rId26"/>
    <p:sldId id="285" r:id="rId27"/>
  </p:sldIdLst>
  <p:sldSz cx="9144000" cy="5143500" type="screen16x9"/>
  <p:notesSz cx="6858000" cy="9144000"/>
  <p:embeddedFontLst>
    <p:embeddedFont>
      <p:font typeface="Montserrat" panose="020B0604020202020204" charset="0"/>
      <p:regular r:id="rId29"/>
      <p:bold r:id="rId30"/>
      <p:italic r:id="rId31"/>
      <p:boldItalic r:id="rId32"/>
    </p:embeddedFont>
    <p:embeddedFont>
      <p:font typeface="Montserrat Black" panose="020B0604020202020204" charset="0"/>
      <p:bold r:id="rId33"/>
      <p:boldItalic r:id="rId34"/>
    </p:embeddedFont>
    <p:embeddedFont>
      <p:font typeface="Montserrat SemiBold"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321FD5-BB35-44EF-9C58-F2A65F4512C0}">
  <a:tblStyle styleId="{53321FD5-BB35-44EF-9C58-F2A65F4512C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89300e1e9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89300e1e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89300e1e9a_0_6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89300e1e9a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89300e1e9a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89300e1e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89300e1e9a_0_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89300e1e9a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89300e1e9a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89300e1e9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389300e1e9a_0_6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389300e1e9a_0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89300e1e9a_0_6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89300e1e9a_0_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89adeb149e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89adeb149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89adeb149e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89adeb149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89300e1e9a_0_6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389300e1e9a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89300e1e9a_0_6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89300e1e9a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89adeb149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89adeb14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89300e1e9a_0_7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389300e1e9a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389adeb149e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389adeb149e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89300e1e9a_0_7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389300e1e9a_0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89300e1e9a_0_8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89300e1e9a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89300e1e9a_0_8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89300e1e9a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89300e1e9a_0_8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89300e1e9a_0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389cb003fb7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389cb003fb7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89300e1e9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89300e1e9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89300e1e9a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89300e1e9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89300e1e9a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89300e1e9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89300e1e9a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89300e1e9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89300e1e9a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89300e1e9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89300e1e9a_0_4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89300e1e9a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89300e1e9a_0_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89300e1e9a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hyperlink" Target="http://python.org/download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anaconda.com/download"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title="python_programmer_section (1).png"/>
          <p:cNvPicPr preferRelativeResize="0"/>
          <p:nvPr/>
        </p:nvPicPr>
        <p:blipFill rotWithShape="1">
          <a:blip r:embed="rId3">
            <a:alphaModFix/>
          </a:blip>
          <a:srcRect l="21966"/>
          <a:stretch/>
        </p:blipFill>
        <p:spPr>
          <a:xfrm>
            <a:off x="4640231" y="0"/>
            <a:ext cx="5663823" cy="5143501"/>
          </a:xfrm>
          <a:prstGeom prst="rect">
            <a:avLst/>
          </a:prstGeom>
          <a:noFill/>
          <a:ln>
            <a:noFill/>
          </a:ln>
        </p:spPr>
      </p:pic>
      <p:sp>
        <p:nvSpPr>
          <p:cNvPr id="55" name="Google Shape;55;p13"/>
          <p:cNvSpPr/>
          <p:nvPr/>
        </p:nvSpPr>
        <p:spPr>
          <a:xfrm>
            <a:off x="2852375" y="-382125"/>
            <a:ext cx="2579400" cy="5778900"/>
          </a:xfrm>
          <a:prstGeom prst="moon">
            <a:avLst>
              <a:gd name="adj" fmla="val 71144"/>
            </a:avLst>
          </a:prstGeom>
          <a:solidFill>
            <a:srgbClr val="3475A9"/>
          </a:solidFill>
          <a:ln w="9525" cap="flat" cmpd="sng">
            <a:solidFill>
              <a:srgbClr val="1766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 name="Google Shape;56;p13"/>
          <p:cNvSpPr/>
          <p:nvPr/>
        </p:nvSpPr>
        <p:spPr>
          <a:xfrm>
            <a:off x="2" y="0"/>
            <a:ext cx="4626600" cy="5143500"/>
          </a:xfrm>
          <a:prstGeom prst="rect">
            <a:avLst/>
          </a:prstGeom>
          <a:solidFill>
            <a:srgbClr val="3475A9"/>
          </a:solidFill>
          <a:ln w="9525" cap="flat" cmpd="sng">
            <a:solidFill>
              <a:srgbClr val="1766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7" name="Google Shape;57;p13"/>
          <p:cNvPicPr preferRelativeResize="0"/>
          <p:nvPr/>
        </p:nvPicPr>
        <p:blipFill>
          <a:blip r:embed="rId4">
            <a:alphaModFix/>
          </a:blip>
          <a:stretch>
            <a:fillRect/>
          </a:stretch>
        </p:blipFill>
        <p:spPr>
          <a:xfrm>
            <a:off x="27300" y="13648"/>
            <a:ext cx="1733250" cy="1473950"/>
          </a:xfrm>
          <a:prstGeom prst="rect">
            <a:avLst/>
          </a:prstGeom>
          <a:noFill/>
          <a:ln>
            <a:noFill/>
          </a:ln>
        </p:spPr>
      </p:pic>
      <p:sp>
        <p:nvSpPr>
          <p:cNvPr id="58" name="Google Shape;58;p13"/>
          <p:cNvSpPr txBox="1">
            <a:spLocks noGrp="1"/>
          </p:cNvSpPr>
          <p:nvPr>
            <p:ph type="title"/>
          </p:nvPr>
        </p:nvSpPr>
        <p:spPr>
          <a:xfrm>
            <a:off x="1239750" y="1487600"/>
            <a:ext cx="4451400" cy="14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 sz="4220" b="1">
                <a:solidFill>
                  <a:schemeClr val="lt1"/>
                </a:solidFill>
                <a:latin typeface="Montserrat"/>
                <a:ea typeface="Montserrat"/>
                <a:cs typeface="Montserrat"/>
                <a:sym typeface="Montserrat"/>
              </a:rPr>
              <a:t>Python for </a:t>
            </a:r>
            <a:endParaRPr sz="4220" b="1">
              <a:solidFill>
                <a:schemeClr val="lt1"/>
              </a:solidFill>
              <a:latin typeface="Montserrat"/>
              <a:ea typeface="Montserrat"/>
              <a:cs typeface="Montserrat"/>
              <a:sym typeface="Montserrat"/>
            </a:endParaRPr>
          </a:p>
          <a:p>
            <a:pPr marL="0" lvl="0" indent="0" algn="l" rtl="0">
              <a:spcBef>
                <a:spcPts val="0"/>
              </a:spcBef>
              <a:spcAft>
                <a:spcPts val="0"/>
              </a:spcAft>
              <a:buSzPts val="990"/>
              <a:buNone/>
            </a:pPr>
            <a:r>
              <a:rPr lang="fr" sz="4220" b="1">
                <a:solidFill>
                  <a:schemeClr val="lt1"/>
                </a:solidFill>
                <a:latin typeface="Montserrat"/>
                <a:ea typeface="Montserrat"/>
                <a:cs typeface="Montserrat"/>
                <a:sym typeface="Montserrat"/>
              </a:rPr>
              <a:t>Data Engineer</a:t>
            </a:r>
            <a:endParaRPr sz="4220" b="1">
              <a:solidFill>
                <a:schemeClr val="lt1"/>
              </a:solidFill>
              <a:latin typeface="Montserrat"/>
              <a:ea typeface="Montserrat"/>
              <a:cs typeface="Montserrat"/>
              <a:sym typeface="Montserrat"/>
            </a:endParaRPr>
          </a:p>
        </p:txBody>
      </p:sp>
      <p:pic>
        <p:nvPicPr>
          <p:cNvPr id="59" name="Google Shape;59;p13" title="Python-logo-notext.svg.png"/>
          <p:cNvPicPr preferRelativeResize="0"/>
          <p:nvPr/>
        </p:nvPicPr>
        <p:blipFill>
          <a:blip r:embed="rId5">
            <a:alphaModFix/>
          </a:blip>
          <a:stretch>
            <a:fillRect/>
          </a:stretch>
        </p:blipFill>
        <p:spPr>
          <a:xfrm>
            <a:off x="266987" y="1793825"/>
            <a:ext cx="824826" cy="688224"/>
          </a:xfrm>
          <a:prstGeom prst="rect">
            <a:avLst/>
          </a:prstGeom>
          <a:noFill/>
          <a:ln>
            <a:noFill/>
          </a:ln>
        </p:spPr>
      </p:pic>
      <p:sp>
        <p:nvSpPr>
          <p:cNvPr id="60" name="Google Shape;60;p13"/>
          <p:cNvSpPr txBox="1">
            <a:spLocks noGrp="1"/>
          </p:cNvSpPr>
          <p:nvPr>
            <p:ph type="title"/>
          </p:nvPr>
        </p:nvSpPr>
        <p:spPr>
          <a:xfrm>
            <a:off x="266975" y="2854646"/>
            <a:ext cx="7178700" cy="4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 sz="1920" b="1">
                <a:solidFill>
                  <a:schemeClr val="lt1"/>
                </a:solidFill>
                <a:latin typeface="Montserrat"/>
                <a:ea typeface="Montserrat"/>
                <a:cs typeface="Montserrat"/>
                <a:sym typeface="Montserrat"/>
              </a:rPr>
              <a:t>Fondamentaux et Applications Pratiques</a:t>
            </a:r>
            <a:endParaRPr sz="1920" b="1">
              <a:solidFill>
                <a:schemeClr val="lt1"/>
              </a:solidFill>
              <a:latin typeface="Montserrat"/>
              <a:ea typeface="Montserrat"/>
              <a:cs typeface="Montserrat"/>
              <a:sym typeface="Montserrat"/>
            </a:endParaRPr>
          </a:p>
        </p:txBody>
      </p:sp>
      <p:sp>
        <p:nvSpPr>
          <p:cNvPr id="61" name="Google Shape;61;p13"/>
          <p:cNvSpPr txBox="1">
            <a:spLocks noGrp="1"/>
          </p:cNvSpPr>
          <p:nvPr>
            <p:ph type="title"/>
          </p:nvPr>
        </p:nvSpPr>
        <p:spPr>
          <a:xfrm>
            <a:off x="266975" y="3841750"/>
            <a:ext cx="2579400" cy="63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 sz="1520">
                <a:solidFill>
                  <a:schemeClr val="lt1"/>
                </a:solidFill>
                <a:latin typeface="Montserrat SemiBold"/>
                <a:ea typeface="Montserrat SemiBold"/>
                <a:cs typeface="Montserrat SemiBold"/>
                <a:sym typeface="Montserrat SemiBold"/>
              </a:rPr>
              <a:t>Présentée par : </a:t>
            </a:r>
            <a:endParaRPr sz="1520">
              <a:solidFill>
                <a:schemeClr val="lt1"/>
              </a:solidFill>
              <a:latin typeface="Montserrat SemiBold"/>
              <a:ea typeface="Montserrat SemiBold"/>
              <a:cs typeface="Montserrat SemiBold"/>
              <a:sym typeface="Montserrat SemiBold"/>
            </a:endParaRPr>
          </a:p>
          <a:p>
            <a:pPr marL="457200" lvl="0" indent="0" algn="l" rtl="0">
              <a:spcBef>
                <a:spcPts val="0"/>
              </a:spcBef>
              <a:spcAft>
                <a:spcPts val="0"/>
              </a:spcAft>
              <a:buSzPts val="990"/>
              <a:buNone/>
            </a:pPr>
            <a:r>
              <a:rPr lang="fr" sz="1520">
                <a:solidFill>
                  <a:schemeClr val="lt1"/>
                </a:solidFill>
                <a:latin typeface="Montserrat SemiBold"/>
                <a:ea typeface="Montserrat SemiBold"/>
                <a:cs typeface="Montserrat SemiBold"/>
                <a:sym typeface="Montserrat SemiBold"/>
              </a:rPr>
              <a:t>Houda Saidi</a:t>
            </a:r>
            <a:endParaRPr sz="1720">
              <a:solidFill>
                <a:schemeClr val="lt1"/>
              </a:solidFill>
              <a:latin typeface="Montserrat SemiBold"/>
              <a:ea typeface="Montserrat SemiBold"/>
              <a:cs typeface="Montserrat SemiBold"/>
              <a:sym typeface="Montserrat SemiBold"/>
            </a:endParaRPr>
          </a:p>
        </p:txBody>
      </p:sp>
      <p:sp>
        <p:nvSpPr>
          <p:cNvPr id="62" name="Google Shape;62;p13"/>
          <p:cNvSpPr txBox="1">
            <a:spLocks noGrp="1"/>
          </p:cNvSpPr>
          <p:nvPr>
            <p:ph type="title"/>
          </p:nvPr>
        </p:nvSpPr>
        <p:spPr>
          <a:xfrm>
            <a:off x="266975" y="4476550"/>
            <a:ext cx="2514900" cy="3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 sz="1520">
                <a:solidFill>
                  <a:schemeClr val="lt1"/>
                </a:solidFill>
                <a:latin typeface="Montserrat SemiBold"/>
                <a:ea typeface="Montserrat SemiBold"/>
                <a:cs typeface="Montserrat SemiBold"/>
                <a:sym typeface="Montserrat SemiBold"/>
              </a:rPr>
              <a:t>A.U : 2025-2026</a:t>
            </a:r>
            <a:endParaRPr sz="1720">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22" title="colored_background_image.png"/>
          <p:cNvPicPr preferRelativeResize="0"/>
          <p:nvPr/>
        </p:nvPicPr>
        <p:blipFill>
          <a:blip r:embed="rId3">
            <a:alphaModFix/>
          </a:blip>
          <a:stretch>
            <a:fillRect/>
          </a:stretch>
        </p:blipFill>
        <p:spPr>
          <a:xfrm>
            <a:off x="0" y="0"/>
            <a:ext cx="9144001" cy="5143494"/>
          </a:xfrm>
          <a:prstGeom prst="rect">
            <a:avLst/>
          </a:prstGeom>
          <a:noFill/>
          <a:ln>
            <a:noFill/>
          </a:ln>
        </p:spPr>
      </p:pic>
      <p:sp>
        <p:nvSpPr>
          <p:cNvPr id="309" name="Google Shape;309;p22"/>
          <p:cNvSpPr/>
          <p:nvPr/>
        </p:nvSpPr>
        <p:spPr>
          <a:xfrm>
            <a:off x="3518100" y="4048125"/>
            <a:ext cx="5715000" cy="7293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fr" sz="2700">
                <a:solidFill>
                  <a:srgbClr val="3478AF"/>
                </a:solidFill>
                <a:latin typeface="Montserrat Black"/>
                <a:ea typeface="Montserrat Black"/>
                <a:cs typeface="Montserrat Black"/>
                <a:sym typeface="Montserrat Black"/>
              </a:rPr>
              <a:t>Syntaxe et structure de base</a:t>
            </a:r>
            <a:endParaRPr sz="2700">
              <a:solidFill>
                <a:srgbClr val="3478AF"/>
              </a:solidFill>
              <a:latin typeface="Montserrat Black"/>
              <a:ea typeface="Montserrat Black"/>
              <a:cs typeface="Montserrat Black"/>
              <a:sym typeface="Montserrat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3"/>
          <p:cNvSpPr txBox="1">
            <a:spLocks noGrp="1"/>
          </p:cNvSpPr>
          <p:nvPr>
            <p:ph type="title"/>
          </p:nvPr>
        </p:nvSpPr>
        <p:spPr>
          <a:xfrm>
            <a:off x="368700" y="209925"/>
            <a:ext cx="8326800" cy="67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2600" b="1">
                <a:solidFill>
                  <a:srgbClr val="3478AF"/>
                </a:solidFill>
                <a:latin typeface="Montserrat"/>
                <a:ea typeface="Montserrat"/>
                <a:cs typeface="Montserrat"/>
                <a:sym typeface="Montserrat"/>
              </a:rPr>
              <a:t>Structures simples</a:t>
            </a:r>
            <a:endParaRPr sz="2600" b="1">
              <a:solidFill>
                <a:srgbClr val="3478AF"/>
              </a:solidFill>
              <a:latin typeface="Montserrat"/>
              <a:ea typeface="Montserrat"/>
              <a:cs typeface="Montserrat"/>
              <a:sym typeface="Montserrat"/>
            </a:endParaRPr>
          </a:p>
        </p:txBody>
      </p:sp>
      <p:sp>
        <p:nvSpPr>
          <p:cNvPr id="315" name="Google Shape;315;p23"/>
          <p:cNvSpPr/>
          <p:nvPr/>
        </p:nvSpPr>
        <p:spPr>
          <a:xfrm>
            <a:off x="623232" y="1005350"/>
            <a:ext cx="3042300" cy="4002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FFFF"/>
                </a:solidFill>
                <a:latin typeface="Montserrat"/>
                <a:ea typeface="Montserrat"/>
                <a:cs typeface="Montserrat"/>
                <a:sym typeface="Montserrat"/>
              </a:rPr>
              <a:t>Instruction d’entrée</a:t>
            </a:r>
            <a:endParaRPr b="1">
              <a:solidFill>
                <a:srgbClr val="FFFFFF"/>
              </a:solidFill>
              <a:latin typeface="Montserrat"/>
              <a:ea typeface="Montserrat"/>
              <a:cs typeface="Montserrat"/>
              <a:sym typeface="Montserrat"/>
            </a:endParaRPr>
          </a:p>
        </p:txBody>
      </p:sp>
      <p:pic>
        <p:nvPicPr>
          <p:cNvPr id="316" name="Google Shape;316;p23"/>
          <p:cNvPicPr preferRelativeResize="0"/>
          <p:nvPr/>
        </p:nvPicPr>
        <p:blipFill>
          <a:blip r:embed="rId3">
            <a:alphaModFix/>
          </a:blip>
          <a:stretch>
            <a:fillRect/>
          </a:stretch>
        </p:blipFill>
        <p:spPr>
          <a:xfrm>
            <a:off x="368700" y="1835550"/>
            <a:ext cx="4924425" cy="628650"/>
          </a:xfrm>
          <a:prstGeom prst="rect">
            <a:avLst/>
          </a:prstGeom>
          <a:noFill/>
          <a:ln w="19050" cap="flat" cmpd="sng">
            <a:solidFill>
              <a:srgbClr val="FBCC06"/>
            </a:solidFill>
            <a:prstDash val="solid"/>
            <a:round/>
            <a:headEnd type="none" w="sm" len="sm"/>
            <a:tailEnd type="none" w="sm" len="sm"/>
          </a:ln>
        </p:spPr>
      </p:pic>
      <p:sp>
        <p:nvSpPr>
          <p:cNvPr id="317" name="Google Shape;317;p23"/>
          <p:cNvSpPr/>
          <p:nvPr/>
        </p:nvSpPr>
        <p:spPr>
          <a:xfrm>
            <a:off x="368708" y="1474225"/>
            <a:ext cx="3042300" cy="400200"/>
          </a:xfrm>
          <a:prstGeom prst="round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Syntaxe (Python) :</a:t>
            </a:r>
            <a:endParaRPr b="1">
              <a:solidFill>
                <a:schemeClr val="dk1"/>
              </a:solidFill>
              <a:latin typeface="Montserrat"/>
              <a:ea typeface="Montserrat"/>
              <a:cs typeface="Montserrat"/>
              <a:sym typeface="Montserrat"/>
            </a:endParaRPr>
          </a:p>
        </p:txBody>
      </p:sp>
      <p:sp>
        <p:nvSpPr>
          <p:cNvPr id="318" name="Google Shape;318;p23"/>
          <p:cNvSpPr/>
          <p:nvPr/>
        </p:nvSpPr>
        <p:spPr>
          <a:xfrm>
            <a:off x="623219" y="2775400"/>
            <a:ext cx="3042300" cy="4002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FFFF"/>
                </a:solidFill>
                <a:latin typeface="Montserrat"/>
                <a:ea typeface="Montserrat"/>
                <a:cs typeface="Montserrat"/>
                <a:sym typeface="Montserrat"/>
              </a:rPr>
              <a:t>Instruction de sortie</a:t>
            </a:r>
            <a:endParaRPr b="1">
              <a:solidFill>
                <a:srgbClr val="FFFFFF"/>
              </a:solidFill>
              <a:latin typeface="Montserrat"/>
              <a:ea typeface="Montserrat"/>
              <a:cs typeface="Montserrat"/>
              <a:sym typeface="Montserrat"/>
            </a:endParaRPr>
          </a:p>
        </p:txBody>
      </p:sp>
      <p:sp>
        <p:nvSpPr>
          <p:cNvPr id="319" name="Google Shape;319;p23"/>
          <p:cNvSpPr/>
          <p:nvPr/>
        </p:nvSpPr>
        <p:spPr>
          <a:xfrm>
            <a:off x="368696" y="3243175"/>
            <a:ext cx="3042300" cy="400200"/>
          </a:xfrm>
          <a:prstGeom prst="round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Syntaxe (Python) :</a:t>
            </a:r>
            <a:endParaRPr b="1">
              <a:solidFill>
                <a:schemeClr val="dk1"/>
              </a:solidFill>
              <a:latin typeface="Montserrat"/>
              <a:ea typeface="Montserrat"/>
              <a:cs typeface="Montserrat"/>
              <a:sym typeface="Montserrat"/>
            </a:endParaRPr>
          </a:p>
        </p:txBody>
      </p:sp>
      <p:pic>
        <p:nvPicPr>
          <p:cNvPr id="320" name="Google Shape;320;p23"/>
          <p:cNvPicPr preferRelativeResize="0"/>
          <p:nvPr/>
        </p:nvPicPr>
        <p:blipFill>
          <a:blip r:embed="rId4">
            <a:alphaModFix/>
          </a:blip>
          <a:stretch>
            <a:fillRect/>
          </a:stretch>
        </p:blipFill>
        <p:spPr>
          <a:xfrm>
            <a:off x="368694" y="3612645"/>
            <a:ext cx="4924425" cy="828675"/>
          </a:xfrm>
          <a:prstGeom prst="rect">
            <a:avLst/>
          </a:prstGeom>
          <a:noFill/>
          <a:ln w="19050" cap="flat" cmpd="sng">
            <a:solidFill>
              <a:srgbClr val="FBCC06"/>
            </a:solidFill>
            <a:prstDash val="solid"/>
            <a:round/>
            <a:headEnd type="none" w="sm" len="sm"/>
            <a:tailEnd type="none" w="sm" len="sm"/>
          </a:ln>
        </p:spPr>
      </p:pic>
      <p:sp>
        <p:nvSpPr>
          <p:cNvPr id="321" name="Google Shape;321;p23"/>
          <p:cNvSpPr/>
          <p:nvPr/>
        </p:nvSpPr>
        <p:spPr>
          <a:xfrm>
            <a:off x="5568848" y="1005350"/>
            <a:ext cx="2189400" cy="4002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FFFF"/>
                </a:solidFill>
                <a:latin typeface="Montserrat"/>
                <a:ea typeface="Montserrat"/>
                <a:cs typeface="Montserrat"/>
                <a:sym typeface="Montserrat"/>
              </a:rPr>
              <a:t>Exemple</a:t>
            </a:r>
            <a:endParaRPr b="1">
              <a:solidFill>
                <a:srgbClr val="FFFFFF"/>
              </a:solidFill>
              <a:latin typeface="Montserrat"/>
              <a:ea typeface="Montserrat"/>
              <a:cs typeface="Montserrat"/>
              <a:sym typeface="Montserrat"/>
            </a:endParaRPr>
          </a:p>
        </p:txBody>
      </p:sp>
      <p:pic>
        <p:nvPicPr>
          <p:cNvPr id="322" name="Google Shape;322;p23"/>
          <p:cNvPicPr preferRelativeResize="0"/>
          <p:nvPr/>
        </p:nvPicPr>
        <p:blipFill>
          <a:blip r:embed="rId5">
            <a:alphaModFix/>
          </a:blip>
          <a:stretch>
            <a:fillRect/>
          </a:stretch>
        </p:blipFill>
        <p:spPr>
          <a:xfrm>
            <a:off x="5445519" y="1557950"/>
            <a:ext cx="3476625" cy="1362075"/>
          </a:xfrm>
          <a:prstGeom prst="rect">
            <a:avLst/>
          </a:prstGeom>
          <a:noFill/>
          <a:ln w="19050" cap="flat" cmpd="sng">
            <a:solidFill>
              <a:srgbClr val="FBCC06"/>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4"/>
          <p:cNvSpPr txBox="1">
            <a:spLocks noGrp="1"/>
          </p:cNvSpPr>
          <p:nvPr>
            <p:ph type="title"/>
          </p:nvPr>
        </p:nvSpPr>
        <p:spPr>
          <a:xfrm>
            <a:off x="368700" y="209925"/>
            <a:ext cx="8326800" cy="67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2600" b="1">
                <a:solidFill>
                  <a:srgbClr val="3478AF"/>
                </a:solidFill>
                <a:latin typeface="Montserrat"/>
                <a:ea typeface="Montserrat"/>
                <a:cs typeface="Montserrat"/>
                <a:sym typeface="Montserrat"/>
              </a:rPr>
              <a:t>Variables et Types de données</a:t>
            </a:r>
            <a:endParaRPr sz="2600" b="1">
              <a:solidFill>
                <a:srgbClr val="3478AF"/>
              </a:solidFill>
              <a:latin typeface="Montserrat"/>
              <a:ea typeface="Montserrat"/>
              <a:cs typeface="Montserrat"/>
              <a:sym typeface="Montserrat"/>
            </a:endParaRPr>
          </a:p>
        </p:txBody>
      </p:sp>
      <p:sp>
        <p:nvSpPr>
          <p:cNvPr id="328" name="Google Shape;328;p24"/>
          <p:cNvSpPr/>
          <p:nvPr/>
        </p:nvSpPr>
        <p:spPr>
          <a:xfrm>
            <a:off x="623232" y="1005350"/>
            <a:ext cx="3042300" cy="4002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FFFF"/>
                </a:solidFill>
                <a:latin typeface="Montserrat"/>
                <a:ea typeface="Montserrat"/>
                <a:cs typeface="Montserrat"/>
                <a:sym typeface="Montserrat"/>
              </a:rPr>
              <a:t>Variables</a:t>
            </a:r>
            <a:endParaRPr b="1">
              <a:solidFill>
                <a:srgbClr val="FFFFFF"/>
              </a:solidFill>
              <a:latin typeface="Montserrat"/>
              <a:ea typeface="Montserrat"/>
              <a:cs typeface="Montserrat"/>
              <a:sym typeface="Montserrat"/>
            </a:endParaRPr>
          </a:p>
        </p:txBody>
      </p:sp>
      <p:sp>
        <p:nvSpPr>
          <p:cNvPr id="329" name="Google Shape;329;p24"/>
          <p:cNvSpPr/>
          <p:nvPr/>
        </p:nvSpPr>
        <p:spPr>
          <a:xfrm>
            <a:off x="368708" y="1412773"/>
            <a:ext cx="3042300" cy="400200"/>
          </a:xfrm>
          <a:prstGeom prst="round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Syntaxe (Python) :</a:t>
            </a:r>
            <a:endParaRPr b="1">
              <a:solidFill>
                <a:schemeClr val="dk1"/>
              </a:solidFill>
              <a:latin typeface="Montserrat"/>
              <a:ea typeface="Montserrat"/>
              <a:cs typeface="Montserrat"/>
              <a:sym typeface="Montserrat"/>
            </a:endParaRPr>
          </a:p>
        </p:txBody>
      </p:sp>
      <p:sp>
        <p:nvSpPr>
          <p:cNvPr id="330" name="Google Shape;330;p24"/>
          <p:cNvSpPr/>
          <p:nvPr/>
        </p:nvSpPr>
        <p:spPr>
          <a:xfrm>
            <a:off x="623219" y="2806126"/>
            <a:ext cx="3042300" cy="4002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FFFF"/>
                </a:solidFill>
                <a:latin typeface="Montserrat"/>
                <a:ea typeface="Montserrat"/>
                <a:cs typeface="Montserrat"/>
                <a:sym typeface="Montserrat"/>
              </a:rPr>
              <a:t>Type</a:t>
            </a:r>
            <a:endParaRPr b="1">
              <a:solidFill>
                <a:srgbClr val="FFFFFF"/>
              </a:solidFill>
              <a:latin typeface="Montserrat"/>
              <a:ea typeface="Montserrat"/>
              <a:cs typeface="Montserrat"/>
              <a:sym typeface="Montserrat"/>
            </a:endParaRPr>
          </a:p>
        </p:txBody>
      </p:sp>
      <p:sp>
        <p:nvSpPr>
          <p:cNvPr id="331" name="Google Shape;331;p24"/>
          <p:cNvSpPr/>
          <p:nvPr/>
        </p:nvSpPr>
        <p:spPr>
          <a:xfrm>
            <a:off x="368700" y="3243170"/>
            <a:ext cx="3476700" cy="1012500"/>
          </a:xfrm>
          <a:prstGeom prst="round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La fonction type(nom_variable) permet de déterminer le type d’une variable en Python.</a:t>
            </a:r>
            <a:br>
              <a:rPr lang="fr" b="1">
                <a:solidFill>
                  <a:schemeClr val="dk1"/>
                </a:solidFill>
                <a:latin typeface="Montserrat"/>
                <a:ea typeface="Montserrat"/>
                <a:cs typeface="Montserrat"/>
                <a:sym typeface="Montserrat"/>
              </a:rPr>
            </a:br>
            <a:r>
              <a:rPr lang="fr" b="1">
                <a:solidFill>
                  <a:schemeClr val="dk1"/>
                </a:solidFill>
                <a:latin typeface="Montserrat"/>
                <a:ea typeface="Montserrat"/>
                <a:cs typeface="Montserrat"/>
                <a:sym typeface="Montserrat"/>
              </a:rPr>
              <a:t>Syntaxe (Python) :</a:t>
            </a:r>
            <a:endParaRPr b="1">
              <a:solidFill>
                <a:schemeClr val="dk1"/>
              </a:solidFill>
              <a:latin typeface="Montserrat"/>
              <a:ea typeface="Montserrat"/>
              <a:cs typeface="Montserrat"/>
              <a:sym typeface="Montserrat"/>
            </a:endParaRPr>
          </a:p>
        </p:txBody>
      </p:sp>
      <p:pic>
        <p:nvPicPr>
          <p:cNvPr id="332" name="Google Shape;332;p24"/>
          <p:cNvPicPr preferRelativeResize="0"/>
          <p:nvPr/>
        </p:nvPicPr>
        <p:blipFill>
          <a:blip r:embed="rId3">
            <a:alphaModFix/>
          </a:blip>
          <a:stretch>
            <a:fillRect/>
          </a:stretch>
        </p:blipFill>
        <p:spPr>
          <a:xfrm>
            <a:off x="368700" y="1783598"/>
            <a:ext cx="2647950" cy="889550"/>
          </a:xfrm>
          <a:prstGeom prst="rect">
            <a:avLst/>
          </a:prstGeom>
          <a:noFill/>
          <a:ln w="9525" cap="flat" cmpd="sng">
            <a:solidFill>
              <a:srgbClr val="FBCC06"/>
            </a:solidFill>
            <a:prstDash val="solid"/>
            <a:round/>
            <a:headEnd type="none" w="sm" len="sm"/>
            <a:tailEnd type="none" w="sm" len="sm"/>
          </a:ln>
        </p:spPr>
      </p:pic>
      <p:pic>
        <p:nvPicPr>
          <p:cNvPr id="333" name="Google Shape;333;p24"/>
          <p:cNvPicPr preferRelativeResize="0"/>
          <p:nvPr/>
        </p:nvPicPr>
        <p:blipFill>
          <a:blip r:embed="rId4">
            <a:alphaModFix/>
          </a:blip>
          <a:stretch>
            <a:fillRect/>
          </a:stretch>
        </p:blipFill>
        <p:spPr>
          <a:xfrm>
            <a:off x="368689" y="4246439"/>
            <a:ext cx="1743075" cy="571500"/>
          </a:xfrm>
          <a:prstGeom prst="rect">
            <a:avLst/>
          </a:prstGeom>
          <a:noFill/>
          <a:ln w="9525" cap="flat" cmpd="sng">
            <a:solidFill>
              <a:srgbClr val="FBCC06"/>
            </a:solidFill>
            <a:prstDash val="solid"/>
            <a:round/>
            <a:headEnd type="none" w="sm" len="sm"/>
            <a:tailEnd type="none" w="sm" len="sm"/>
          </a:ln>
        </p:spPr>
      </p:pic>
      <p:graphicFrame>
        <p:nvGraphicFramePr>
          <p:cNvPr id="334" name="Google Shape;334;p24"/>
          <p:cNvGraphicFramePr/>
          <p:nvPr/>
        </p:nvGraphicFramePr>
        <p:xfrm>
          <a:off x="4321650" y="1005350"/>
          <a:ext cx="3000000" cy="3000000"/>
        </p:xfrm>
        <a:graphic>
          <a:graphicData uri="http://schemas.openxmlformats.org/drawingml/2006/table">
            <a:tbl>
              <a:tblPr>
                <a:noFill/>
                <a:tableStyleId>{53321FD5-BB35-44EF-9C58-F2A65F4512C0}</a:tableStyleId>
              </a:tblPr>
              <a:tblGrid>
                <a:gridCol w="1126875">
                  <a:extLst>
                    <a:ext uri="{9D8B030D-6E8A-4147-A177-3AD203B41FA5}">
                      <a16:colId xmlns:a16="http://schemas.microsoft.com/office/drawing/2014/main" val="20000"/>
                    </a:ext>
                  </a:extLst>
                </a:gridCol>
                <a:gridCol w="3246975">
                  <a:extLst>
                    <a:ext uri="{9D8B030D-6E8A-4147-A177-3AD203B41FA5}">
                      <a16:colId xmlns:a16="http://schemas.microsoft.com/office/drawing/2014/main" val="20001"/>
                    </a:ext>
                  </a:extLst>
                </a:gridCol>
              </a:tblGrid>
              <a:tr h="240875">
                <a:tc>
                  <a:txBody>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Type</a:t>
                      </a:r>
                      <a:endParaRPr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solidFill>
                      <a:srgbClr val="FBCC06">
                        <a:alpha val="58230"/>
                      </a:srgbClr>
                    </a:solidFill>
                  </a:tcPr>
                </a:tc>
                <a:tc>
                  <a:txBody>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Exemple de déclaration</a:t>
                      </a:r>
                      <a:endParaRPr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solidFill>
                      <a:srgbClr val="FBCC06">
                        <a:alpha val="58230"/>
                      </a:srgbClr>
                    </a:solidFill>
                  </a:tcPr>
                </a:tc>
                <a:extLst>
                  <a:ext uri="{0D108BD9-81ED-4DB2-BD59-A6C34878D82A}">
                    <a16:rowId xmlns:a16="http://schemas.microsoft.com/office/drawing/2014/main" val="10000"/>
                  </a:ext>
                </a:extLst>
              </a:tr>
              <a:tr h="320075">
                <a:tc>
                  <a:txBody>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int</a:t>
                      </a:r>
                      <a:endParaRPr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tc>
                  <a:txBody>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n = 10</a:t>
                      </a:r>
                      <a:endParaRPr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extLst>
                  <a:ext uri="{0D108BD9-81ED-4DB2-BD59-A6C34878D82A}">
                    <a16:rowId xmlns:a16="http://schemas.microsoft.com/office/drawing/2014/main" val="10001"/>
                  </a:ext>
                </a:extLst>
              </a:tr>
              <a:tr h="320075">
                <a:tc>
                  <a:txBody>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float</a:t>
                      </a:r>
                      <a:endParaRPr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tc>
                  <a:txBody>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x = 3.14</a:t>
                      </a:r>
                      <a:endParaRPr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extLst>
                  <a:ext uri="{0D108BD9-81ED-4DB2-BD59-A6C34878D82A}">
                    <a16:rowId xmlns:a16="http://schemas.microsoft.com/office/drawing/2014/main" val="10002"/>
                  </a:ext>
                </a:extLst>
              </a:tr>
              <a:tr h="320075">
                <a:tc>
                  <a:txBody>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str</a:t>
                      </a:r>
                      <a:endParaRPr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tc>
                  <a:txBody>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nom = ”Alice”</a:t>
                      </a:r>
                      <a:endParaRPr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extLst>
                  <a:ext uri="{0D108BD9-81ED-4DB2-BD59-A6C34878D82A}">
                    <a16:rowId xmlns:a16="http://schemas.microsoft.com/office/drawing/2014/main" val="10003"/>
                  </a:ext>
                </a:extLst>
              </a:tr>
              <a:tr h="320075">
                <a:tc>
                  <a:txBody>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bool</a:t>
                      </a:r>
                      <a:endParaRPr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tc>
                  <a:txBody>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vrai = True</a:t>
                      </a:r>
                      <a:endParaRPr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extLst>
                  <a:ext uri="{0D108BD9-81ED-4DB2-BD59-A6C34878D82A}">
                    <a16:rowId xmlns:a16="http://schemas.microsoft.com/office/drawing/2014/main" val="10004"/>
                  </a:ext>
                </a:extLst>
              </a:tr>
              <a:tr h="320075">
                <a:tc>
                  <a:txBody>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list</a:t>
                      </a:r>
                      <a:endParaRPr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tc>
                  <a:txBody>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note = [10, 14, 12]</a:t>
                      </a:r>
                      <a:endParaRPr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extLst>
                  <a:ext uri="{0D108BD9-81ED-4DB2-BD59-A6C34878D82A}">
                    <a16:rowId xmlns:a16="http://schemas.microsoft.com/office/drawing/2014/main" val="10005"/>
                  </a:ext>
                </a:extLst>
              </a:tr>
              <a:tr h="320075">
                <a:tc>
                  <a:txBody>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tuple</a:t>
                      </a:r>
                      <a:endParaRPr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tc>
                  <a:txBody>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coord = (4, 7)</a:t>
                      </a:r>
                      <a:endParaRPr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extLst>
                  <a:ext uri="{0D108BD9-81ED-4DB2-BD59-A6C34878D82A}">
                    <a16:rowId xmlns:a16="http://schemas.microsoft.com/office/drawing/2014/main" val="10006"/>
                  </a:ext>
                </a:extLst>
              </a:tr>
              <a:tr h="320075">
                <a:tc>
                  <a:txBody>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set</a:t>
                      </a:r>
                      <a:endParaRPr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tc>
                  <a:txBody>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fruits={“pomme”, “orange”}</a:t>
                      </a:r>
                      <a:endParaRPr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extLst>
                  <a:ext uri="{0D108BD9-81ED-4DB2-BD59-A6C34878D82A}">
                    <a16:rowId xmlns:a16="http://schemas.microsoft.com/office/drawing/2014/main" val="10007"/>
                  </a:ext>
                </a:extLst>
              </a:tr>
              <a:tr h="320075">
                <a:tc>
                  <a:txBody>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dict</a:t>
                      </a:r>
                      <a:endParaRPr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tc>
                  <a:txBody>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eleve = {“nom” : ”Ali”, age : ”20”}</a:t>
                      </a:r>
                      <a:endParaRPr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extLst>
                  <a:ext uri="{0D108BD9-81ED-4DB2-BD59-A6C34878D82A}">
                    <a16:rowId xmlns:a16="http://schemas.microsoft.com/office/drawing/2014/main" val="10008"/>
                  </a:ext>
                </a:extLst>
              </a:tr>
              <a:tr h="320075">
                <a:tc>
                  <a:txBody>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complex</a:t>
                      </a:r>
                      <a:endParaRPr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tc>
                  <a:txBody>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z = 2 + 3i</a:t>
                      </a:r>
                      <a:endParaRPr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graphicFrame>
        <p:nvGraphicFramePr>
          <p:cNvPr id="339" name="Google Shape;339;p25"/>
          <p:cNvGraphicFramePr/>
          <p:nvPr/>
        </p:nvGraphicFramePr>
        <p:xfrm>
          <a:off x="311925" y="744175"/>
          <a:ext cx="3000000" cy="3000000"/>
        </p:xfrm>
        <a:graphic>
          <a:graphicData uri="http://schemas.openxmlformats.org/drawingml/2006/table">
            <a:tbl>
              <a:tblPr>
                <a:noFill/>
                <a:tableStyleId>{53321FD5-BB35-44EF-9C58-F2A65F4512C0}</a:tableStyleId>
              </a:tblPr>
              <a:tblGrid>
                <a:gridCol w="782500">
                  <a:extLst>
                    <a:ext uri="{9D8B030D-6E8A-4147-A177-3AD203B41FA5}">
                      <a16:colId xmlns:a16="http://schemas.microsoft.com/office/drawing/2014/main" val="20000"/>
                    </a:ext>
                  </a:extLst>
                </a:gridCol>
                <a:gridCol w="2011250">
                  <a:extLst>
                    <a:ext uri="{9D8B030D-6E8A-4147-A177-3AD203B41FA5}">
                      <a16:colId xmlns:a16="http://schemas.microsoft.com/office/drawing/2014/main" val="20001"/>
                    </a:ext>
                  </a:extLst>
                </a:gridCol>
                <a:gridCol w="5790525">
                  <a:extLst>
                    <a:ext uri="{9D8B030D-6E8A-4147-A177-3AD203B41FA5}">
                      <a16:colId xmlns:a16="http://schemas.microsoft.com/office/drawing/2014/main" val="20002"/>
                    </a:ext>
                  </a:extLst>
                </a:gridCol>
              </a:tblGrid>
              <a:tr h="240875">
                <a:tc>
                  <a:txBody>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Type</a:t>
                      </a:r>
                      <a:endParaRPr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solidFill>
                      <a:srgbClr val="FBCC06">
                        <a:alpha val="58230"/>
                      </a:srgbClr>
                    </a:solidFill>
                  </a:tcPr>
                </a:tc>
                <a:tc>
                  <a:txBody>
                    <a:bodyPr/>
                    <a:lstStyle/>
                    <a:p>
                      <a:pPr marL="0" lvl="0" indent="0" algn="l" rtl="0">
                        <a:spcBef>
                          <a:spcPts val="0"/>
                        </a:spcBef>
                        <a:spcAft>
                          <a:spcPts val="0"/>
                        </a:spcAft>
                        <a:buClr>
                          <a:schemeClr val="dk1"/>
                        </a:buClr>
                        <a:buSzPts val="1100"/>
                        <a:buFont typeface="Arial"/>
                        <a:buNone/>
                      </a:pPr>
                      <a:r>
                        <a:rPr lang="fr" b="1">
                          <a:solidFill>
                            <a:schemeClr val="dk1"/>
                          </a:solidFill>
                          <a:latin typeface="Montserrat"/>
                          <a:ea typeface="Montserrat"/>
                          <a:cs typeface="Montserrat"/>
                          <a:sym typeface="Montserrat"/>
                        </a:rPr>
                        <a:t>Fonctions</a:t>
                      </a:r>
                      <a:endParaRPr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solidFill>
                      <a:srgbClr val="FBCC06">
                        <a:alpha val="58230"/>
                      </a:srgbClr>
                    </a:solidFill>
                  </a:tcPr>
                </a:tc>
                <a:tc>
                  <a:txBody>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Description</a:t>
                      </a:r>
                      <a:endParaRPr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solidFill>
                      <a:srgbClr val="FBCC06">
                        <a:alpha val="58230"/>
                      </a:srgbClr>
                    </a:solidFill>
                  </a:tcPr>
                </a:tc>
                <a:extLst>
                  <a:ext uri="{0D108BD9-81ED-4DB2-BD59-A6C34878D82A}">
                    <a16:rowId xmlns:a16="http://schemas.microsoft.com/office/drawing/2014/main" val="10000"/>
                  </a:ext>
                </a:extLst>
              </a:tr>
              <a:tr h="866175">
                <a:tc>
                  <a:txBody>
                    <a:bodyPr/>
                    <a:lstStyle/>
                    <a:p>
                      <a:pPr marL="0" lvl="0" indent="0" algn="l" rtl="0">
                        <a:spcBef>
                          <a:spcPts val="0"/>
                        </a:spcBef>
                        <a:spcAft>
                          <a:spcPts val="0"/>
                        </a:spcAft>
                        <a:buNone/>
                      </a:pPr>
                      <a:r>
                        <a:rPr lang="fr" sz="1300" b="1">
                          <a:solidFill>
                            <a:schemeClr val="dk1"/>
                          </a:solidFill>
                          <a:latin typeface="Montserrat"/>
                          <a:ea typeface="Montserrat"/>
                          <a:cs typeface="Montserrat"/>
                          <a:sym typeface="Montserrat"/>
                        </a:rPr>
                        <a:t>int</a:t>
                      </a:r>
                      <a:endParaRPr sz="1300"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fr" sz="1300" b="1">
                          <a:solidFill>
                            <a:srgbClr val="3478AF"/>
                          </a:solidFill>
                          <a:latin typeface="Montserrat"/>
                          <a:ea typeface="Montserrat"/>
                          <a:cs typeface="Montserrat"/>
                          <a:sym typeface="Montserrat"/>
                        </a:rPr>
                        <a:t>abs(x)</a:t>
                      </a:r>
                      <a:endParaRPr sz="1300" b="1">
                        <a:solidFill>
                          <a:srgbClr val="3478AF"/>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fr" sz="1300" b="1">
                          <a:solidFill>
                            <a:srgbClr val="3478AF"/>
                          </a:solidFill>
                          <a:latin typeface="Montserrat"/>
                          <a:ea typeface="Montserrat"/>
                          <a:cs typeface="Montserrat"/>
                          <a:sym typeface="Montserrat"/>
                        </a:rPr>
                        <a:t>pow(x, y)</a:t>
                      </a:r>
                      <a:endParaRPr sz="1300" b="1">
                        <a:solidFill>
                          <a:srgbClr val="3478AF"/>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fr" sz="1300" b="1">
                          <a:solidFill>
                            <a:srgbClr val="3478AF"/>
                          </a:solidFill>
                          <a:latin typeface="Montserrat"/>
                          <a:ea typeface="Montserrat"/>
                          <a:cs typeface="Montserrat"/>
                          <a:sym typeface="Montserrat"/>
                        </a:rPr>
                        <a:t>divmod(a, b)</a:t>
                      </a:r>
                      <a:endParaRPr sz="1300" b="1">
                        <a:solidFill>
                          <a:srgbClr val="3478AF"/>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fr" sz="1300" b="1">
                          <a:solidFill>
                            <a:srgbClr val="3478AF"/>
                          </a:solidFill>
                          <a:latin typeface="Montserrat"/>
                          <a:ea typeface="Montserrat"/>
                          <a:cs typeface="Montserrat"/>
                          <a:sym typeface="Montserrat"/>
                        </a:rPr>
                        <a:t>int(x)</a:t>
                      </a:r>
                      <a:endParaRPr sz="1300" b="1">
                        <a:solidFill>
                          <a:srgbClr val="3478AF"/>
                        </a:solidFill>
                        <a:latin typeface="Montserrat"/>
                        <a:ea typeface="Montserrat"/>
                        <a:cs typeface="Montserrat"/>
                        <a:sym typeface="Montserrat"/>
                      </a:endParaRPr>
                    </a:p>
                    <a:p>
                      <a:pPr marL="0" lvl="0" indent="0" algn="l" rtl="0">
                        <a:spcBef>
                          <a:spcPts val="0"/>
                        </a:spcBef>
                        <a:spcAft>
                          <a:spcPts val="0"/>
                        </a:spcAft>
                        <a:buNone/>
                      </a:pPr>
                      <a:r>
                        <a:rPr lang="fr" sz="1300" b="1">
                          <a:solidFill>
                            <a:srgbClr val="3478AF"/>
                          </a:solidFill>
                          <a:latin typeface="Montserrat"/>
                          <a:ea typeface="Montserrat"/>
                          <a:cs typeface="Montserrat"/>
                          <a:sym typeface="Montserrat"/>
                        </a:rPr>
                        <a:t>bin(x), hex(x), oct(x)</a:t>
                      </a:r>
                      <a:endParaRPr sz="1300" b="1">
                        <a:solidFill>
                          <a:srgbClr val="3478AF"/>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tc>
                  <a:txBody>
                    <a:bodyPr/>
                    <a:lstStyle/>
                    <a:p>
                      <a:pPr marL="0" lvl="0" indent="0" algn="l" rtl="0">
                        <a:spcBef>
                          <a:spcPts val="0"/>
                        </a:spcBef>
                        <a:spcAft>
                          <a:spcPts val="0"/>
                        </a:spcAft>
                        <a:buNone/>
                      </a:pPr>
                      <a:r>
                        <a:rPr lang="fr" sz="1300" b="1">
                          <a:solidFill>
                            <a:schemeClr val="dk1"/>
                          </a:solidFill>
                          <a:latin typeface="Montserrat"/>
                          <a:ea typeface="Montserrat"/>
                          <a:cs typeface="Montserrat"/>
                          <a:sym typeface="Montserrat"/>
                        </a:rPr>
                        <a:t>Renvoie la valeur absolue de x.</a:t>
                      </a:r>
                      <a:endParaRPr sz="1300" b="1">
                        <a:solidFill>
                          <a:schemeClr val="dk1"/>
                        </a:solidFill>
                        <a:latin typeface="Montserrat"/>
                        <a:ea typeface="Montserrat"/>
                        <a:cs typeface="Montserrat"/>
                        <a:sym typeface="Montserrat"/>
                      </a:endParaRPr>
                    </a:p>
                    <a:p>
                      <a:pPr marL="0" lvl="0" indent="0" algn="l" rtl="0">
                        <a:spcBef>
                          <a:spcPts val="0"/>
                        </a:spcBef>
                        <a:spcAft>
                          <a:spcPts val="0"/>
                        </a:spcAft>
                        <a:buNone/>
                      </a:pPr>
                      <a:r>
                        <a:rPr lang="fr" sz="1300" b="1">
                          <a:solidFill>
                            <a:schemeClr val="dk1"/>
                          </a:solidFill>
                          <a:latin typeface="Montserrat"/>
                          <a:ea typeface="Montserrat"/>
                          <a:cs typeface="Montserrat"/>
                          <a:sym typeface="Montserrat"/>
                        </a:rPr>
                        <a:t>Calcule la puissance de x élevée à y.</a:t>
                      </a:r>
                      <a:endParaRPr sz="1300" b="1">
                        <a:solidFill>
                          <a:schemeClr val="dk1"/>
                        </a:solidFill>
                        <a:latin typeface="Montserrat"/>
                        <a:ea typeface="Montserrat"/>
                        <a:cs typeface="Montserrat"/>
                        <a:sym typeface="Montserrat"/>
                      </a:endParaRPr>
                    </a:p>
                    <a:p>
                      <a:pPr marL="0" lvl="0" indent="0" algn="l" rtl="0">
                        <a:spcBef>
                          <a:spcPts val="0"/>
                        </a:spcBef>
                        <a:spcAft>
                          <a:spcPts val="0"/>
                        </a:spcAft>
                        <a:buNone/>
                      </a:pPr>
                      <a:r>
                        <a:rPr lang="fr" sz="1300" b="1">
                          <a:solidFill>
                            <a:schemeClr val="dk1"/>
                          </a:solidFill>
                          <a:latin typeface="Montserrat"/>
                          <a:ea typeface="Montserrat"/>
                          <a:cs typeface="Montserrat"/>
                          <a:sym typeface="Montserrat"/>
                        </a:rPr>
                        <a:t>Renvoie le quotient et le reste de la division entière de a par b.</a:t>
                      </a:r>
                      <a:endParaRPr sz="1300" b="1">
                        <a:solidFill>
                          <a:schemeClr val="dk1"/>
                        </a:solidFill>
                        <a:latin typeface="Montserrat"/>
                        <a:ea typeface="Montserrat"/>
                        <a:cs typeface="Montserrat"/>
                        <a:sym typeface="Montserrat"/>
                      </a:endParaRPr>
                    </a:p>
                    <a:p>
                      <a:pPr marL="0" lvl="0" indent="0" algn="l" rtl="0">
                        <a:spcBef>
                          <a:spcPts val="0"/>
                        </a:spcBef>
                        <a:spcAft>
                          <a:spcPts val="0"/>
                        </a:spcAft>
                        <a:buNone/>
                      </a:pPr>
                      <a:r>
                        <a:rPr lang="fr" sz="1300" b="1">
                          <a:solidFill>
                            <a:schemeClr val="dk1"/>
                          </a:solidFill>
                          <a:latin typeface="Montserrat"/>
                          <a:ea typeface="Montserrat"/>
                          <a:cs typeface="Montserrat"/>
                          <a:sym typeface="Montserrat"/>
                        </a:rPr>
                        <a:t>Convertit x en un entier.</a:t>
                      </a:r>
                      <a:endParaRPr sz="1300" b="1">
                        <a:solidFill>
                          <a:schemeClr val="dk1"/>
                        </a:solidFill>
                        <a:latin typeface="Montserrat"/>
                        <a:ea typeface="Montserrat"/>
                        <a:cs typeface="Montserrat"/>
                        <a:sym typeface="Montserrat"/>
                      </a:endParaRPr>
                    </a:p>
                    <a:p>
                      <a:pPr marL="0" lvl="0" indent="0" algn="l" rtl="0">
                        <a:spcBef>
                          <a:spcPts val="0"/>
                        </a:spcBef>
                        <a:spcAft>
                          <a:spcPts val="0"/>
                        </a:spcAft>
                        <a:buNone/>
                      </a:pPr>
                      <a:r>
                        <a:rPr lang="fr" sz="1300" b="1">
                          <a:solidFill>
                            <a:schemeClr val="dk1"/>
                          </a:solidFill>
                          <a:latin typeface="Montserrat"/>
                          <a:ea typeface="Montserrat"/>
                          <a:cs typeface="Montserrat"/>
                          <a:sym typeface="Montserrat"/>
                        </a:rPr>
                        <a:t>Convertit x en binaire (hexadécimale, octale).</a:t>
                      </a:r>
                      <a:endParaRPr sz="1100">
                        <a:solidFill>
                          <a:schemeClr val="dk1"/>
                        </a:solidFill>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extLst>
                  <a:ext uri="{0D108BD9-81ED-4DB2-BD59-A6C34878D82A}">
                    <a16:rowId xmlns:a16="http://schemas.microsoft.com/office/drawing/2014/main" val="10001"/>
                  </a:ext>
                </a:extLst>
              </a:tr>
              <a:tr h="320075">
                <a:tc>
                  <a:txBody>
                    <a:bodyPr/>
                    <a:lstStyle/>
                    <a:p>
                      <a:pPr marL="0" lvl="0" indent="0" algn="l" rtl="0">
                        <a:spcBef>
                          <a:spcPts val="0"/>
                        </a:spcBef>
                        <a:spcAft>
                          <a:spcPts val="0"/>
                        </a:spcAft>
                        <a:buNone/>
                      </a:pPr>
                      <a:r>
                        <a:rPr lang="fr" sz="1300" b="1">
                          <a:solidFill>
                            <a:schemeClr val="dk1"/>
                          </a:solidFill>
                          <a:latin typeface="Montserrat"/>
                          <a:ea typeface="Montserrat"/>
                          <a:cs typeface="Montserrat"/>
                          <a:sym typeface="Montserrat"/>
                        </a:rPr>
                        <a:t>float</a:t>
                      </a:r>
                      <a:endParaRPr sz="1300"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 sz="1300" b="1">
                          <a:solidFill>
                            <a:srgbClr val="3478AF"/>
                          </a:solidFill>
                          <a:latin typeface="Montserrat"/>
                          <a:ea typeface="Montserrat"/>
                          <a:cs typeface="Montserrat"/>
                          <a:sym typeface="Montserrat"/>
                        </a:rPr>
                        <a:t>round(x, n)</a:t>
                      </a:r>
                      <a:endParaRPr sz="1300" b="1">
                        <a:solidFill>
                          <a:srgbClr val="3478AF"/>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fr" sz="1300" b="1">
                          <a:solidFill>
                            <a:srgbClr val="3478AF"/>
                          </a:solidFill>
                          <a:latin typeface="Montserrat"/>
                          <a:ea typeface="Montserrat"/>
                          <a:cs typeface="Montserrat"/>
                          <a:sym typeface="Montserrat"/>
                        </a:rPr>
                        <a:t>abs(x)</a:t>
                      </a:r>
                      <a:endParaRPr sz="1300" b="1">
                        <a:solidFill>
                          <a:srgbClr val="3478AF"/>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fr" sz="1300" b="1">
                          <a:solidFill>
                            <a:srgbClr val="3478AF"/>
                          </a:solidFill>
                          <a:latin typeface="Montserrat"/>
                          <a:ea typeface="Montserrat"/>
                          <a:cs typeface="Montserrat"/>
                          <a:sym typeface="Montserrat"/>
                        </a:rPr>
                        <a:t>float(x)</a:t>
                      </a:r>
                      <a:endParaRPr sz="1300" b="1">
                        <a:solidFill>
                          <a:srgbClr val="3478AF"/>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fr" sz="1300" b="1">
                          <a:solidFill>
                            <a:srgbClr val="3478AF"/>
                          </a:solidFill>
                          <a:latin typeface="Montserrat"/>
                          <a:ea typeface="Montserrat"/>
                          <a:cs typeface="Montserrat"/>
                          <a:sym typeface="Montserrat"/>
                        </a:rPr>
                        <a:t>math.sqrt(x)</a:t>
                      </a:r>
                      <a:endParaRPr sz="1300" b="1">
                        <a:solidFill>
                          <a:srgbClr val="3478AF"/>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Arrondit x à n décimales.</a:t>
                      </a:r>
                      <a:endParaRPr sz="1300" b="1">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Renvoie la valeur absolue de x.</a:t>
                      </a:r>
                      <a:endParaRPr sz="1300" b="1">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Convertit x en un nombre à virgule flottante.</a:t>
                      </a:r>
                      <a:endParaRPr sz="1300" b="1">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Calcule la racine carrée de x (nécessite import math).</a:t>
                      </a:r>
                      <a:endParaRPr sz="1100">
                        <a:solidFill>
                          <a:schemeClr val="dk1"/>
                        </a:solidFill>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extLst>
                  <a:ext uri="{0D108BD9-81ED-4DB2-BD59-A6C34878D82A}">
                    <a16:rowId xmlns:a16="http://schemas.microsoft.com/office/drawing/2014/main" val="10002"/>
                  </a:ext>
                </a:extLst>
              </a:tr>
              <a:tr h="320075">
                <a:tc>
                  <a:txBody>
                    <a:bodyPr/>
                    <a:lstStyle/>
                    <a:p>
                      <a:pPr marL="0" lvl="0" indent="0" algn="l" rtl="0">
                        <a:spcBef>
                          <a:spcPts val="0"/>
                        </a:spcBef>
                        <a:spcAft>
                          <a:spcPts val="0"/>
                        </a:spcAft>
                        <a:buNone/>
                      </a:pPr>
                      <a:r>
                        <a:rPr lang="fr" sz="1300" b="1">
                          <a:solidFill>
                            <a:schemeClr val="dk1"/>
                          </a:solidFill>
                          <a:latin typeface="Montserrat"/>
                          <a:ea typeface="Montserrat"/>
                          <a:cs typeface="Montserrat"/>
                          <a:sym typeface="Montserrat"/>
                        </a:rPr>
                        <a:t>str</a:t>
                      </a:r>
                      <a:endParaRPr sz="1300"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tc>
                  <a:txBody>
                    <a:bodyPr/>
                    <a:lstStyle/>
                    <a:p>
                      <a:pPr marL="0" lvl="0" indent="0" algn="l" rtl="0">
                        <a:spcBef>
                          <a:spcPts val="0"/>
                        </a:spcBef>
                        <a:spcAft>
                          <a:spcPts val="0"/>
                        </a:spcAft>
                        <a:buNone/>
                      </a:pPr>
                      <a:r>
                        <a:rPr lang="fr" sz="1300" b="1">
                          <a:solidFill>
                            <a:srgbClr val="3478AF"/>
                          </a:solidFill>
                          <a:latin typeface="Montserrat"/>
                          <a:ea typeface="Montserrat"/>
                          <a:cs typeface="Montserrat"/>
                          <a:sym typeface="Montserrat"/>
                        </a:rPr>
                        <a:t>len(s)</a:t>
                      </a:r>
                      <a:endParaRPr sz="1300" b="1">
                        <a:solidFill>
                          <a:srgbClr val="3478AF"/>
                        </a:solidFill>
                        <a:latin typeface="Montserrat"/>
                        <a:ea typeface="Montserrat"/>
                        <a:cs typeface="Montserrat"/>
                        <a:sym typeface="Montserrat"/>
                      </a:endParaRPr>
                    </a:p>
                    <a:p>
                      <a:pPr marL="0" lvl="0" indent="0" algn="l" rtl="0">
                        <a:spcBef>
                          <a:spcPts val="0"/>
                        </a:spcBef>
                        <a:spcAft>
                          <a:spcPts val="0"/>
                        </a:spcAft>
                        <a:buNone/>
                      </a:pPr>
                      <a:r>
                        <a:rPr lang="fr" sz="1300" b="1">
                          <a:solidFill>
                            <a:srgbClr val="3478AF"/>
                          </a:solidFill>
                          <a:latin typeface="Montserrat"/>
                          <a:ea typeface="Montserrat"/>
                          <a:cs typeface="Montserrat"/>
                          <a:sym typeface="Montserrat"/>
                        </a:rPr>
                        <a:t>s.upper() / s.lower()</a:t>
                      </a:r>
                      <a:endParaRPr sz="1300" b="1">
                        <a:solidFill>
                          <a:srgbClr val="3478AF"/>
                        </a:solidFill>
                        <a:latin typeface="Montserrat"/>
                        <a:ea typeface="Montserrat"/>
                        <a:cs typeface="Montserrat"/>
                        <a:sym typeface="Montserrat"/>
                      </a:endParaRPr>
                    </a:p>
                    <a:p>
                      <a:pPr marL="0" lvl="0" indent="0" algn="l" rtl="0">
                        <a:spcBef>
                          <a:spcPts val="0"/>
                        </a:spcBef>
                        <a:spcAft>
                          <a:spcPts val="0"/>
                        </a:spcAft>
                        <a:buNone/>
                      </a:pPr>
                      <a:r>
                        <a:rPr lang="fr" sz="1300" b="1">
                          <a:solidFill>
                            <a:srgbClr val="3478AF"/>
                          </a:solidFill>
                          <a:latin typeface="Montserrat"/>
                          <a:ea typeface="Montserrat"/>
                          <a:cs typeface="Montserrat"/>
                          <a:sym typeface="Montserrat"/>
                        </a:rPr>
                        <a:t>s.title()</a:t>
                      </a:r>
                      <a:endParaRPr sz="1300" b="1">
                        <a:solidFill>
                          <a:srgbClr val="3478AF"/>
                        </a:solidFill>
                        <a:latin typeface="Montserrat"/>
                        <a:ea typeface="Montserrat"/>
                        <a:cs typeface="Montserrat"/>
                        <a:sym typeface="Montserrat"/>
                      </a:endParaRPr>
                    </a:p>
                    <a:p>
                      <a:pPr marL="0" lvl="0" indent="0" algn="l" rtl="0">
                        <a:spcBef>
                          <a:spcPts val="0"/>
                        </a:spcBef>
                        <a:spcAft>
                          <a:spcPts val="0"/>
                        </a:spcAft>
                        <a:buNone/>
                      </a:pPr>
                      <a:r>
                        <a:rPr lang="fr" sz="1300" b="1">
                          <a:solidFill>
                            <a:srgbClr val="3478AF"/>
                          </a:solidFill>
                          <a:latin typeface="Montserrat"/>
                          <a:ea typeface="Montserrat"/>
                          <a:cs typeface="Montserrat"/>
                          <a:sym typeface="Montserrat"/>
                        </a:rPr>
                        <a:t>s.strip()</a:t>
                      </a:r>
                      <a:endParaRPr sz="1300" b="1">
                        <a:solidFill>
                          <a:srgbClr val="3478AF"/>
                        </a:solidFill>
                        <a:latin typeface="Montserrat"/>
                        <a:ea typeface="Montserrat"/>
                        <a:cs typeface="Montserrat"/>
                        <a:sym typeface="Montserrat"/>
                      </a:endParaRPr>
                    </a:p>
                    <a:p>
                      <a:pPr marL="0" lvl="0" indent="0" algn="l" rtl="0">
                        <a:spcBef>
                          <a:spcPts val="0"/>
                        </a:spcBef>
                        <a:spcAft>
                          <a:spcPts val="0"/>
                        </a:spcAft>
                        <a:buNone/>
                      </a:pPr>
                      <a:r>
                        <a:rPr lang="fr" sz="1300" b="1">
                          <a:solidFill>
                            <a:srgbClr val="3478AF"/>
                          </a:solidFill>
                          <a:latin typeface="Montserrat"/>
                          <a:ea typeface="Montserrat"/>
                          <a:cs typeface="Montserrat"/>
                          <a:sym typeface="Montserrat"/>
                        </a:rPr>
                        <a:t>s.replace(a, b)</a:t>
                      </a:r>
                      <a:endParaRPr sz="1300" b="1">
                        <a:solidFill>
                          <a:srgbClr val="3478AF"/>
                        </a:solidFill>
                        <a:latin typeface="Montserrat"/>
                        <a:ea typeface="Montserrat"/>
                        <a:cs typeface="Montserrat"/>
                        <a:sym typeface="Montserrat"/>
                      </a:endParaRPr>
                    </a:p>
                    <a:p>
                      <a:pPr marL="0" lvl="0" indent="0" algn="l" rtl="0">
                        <a:spcBef>
                          <a:spcPts val="0"/>
                        </a:spcBef>
                        <a:spcAft>
                          <a:spcPts val="0"/>
                        </a:spcAft>
                        <a:buNone/>
                      </a:pPr>
                      <a:r>
                        <a:rPr lang="fr" sz="1300" b="1">
                          <a:solidFill>
                            <a:srgbClr val="3478AF"/>
                          </a:solidFill>
                          <a:latin typeface="Montserrat"/>
                          <a:ea typeface="Montserrat"/>
                          <a:cs typeface="Montserrat"/>
                          <a:sym typeface="Montserrat"/>
                        </a:rPr>
                        <a:t>s.find(x)</a:t>
                      </a:r>
                      <a:endParaRPr sz="1300" b="1">
                        <a:solidFill>
                          <a:srgbClr val="3478AF"/>
                        </a:solidFill>
                        <a:latin typeface="Montserrat"/>
                        <a:ea typeface="Montserrat"/>
                        <a:cs typeface="Montserrat"/>
                        <a:sym typeface="Montserrat"/>
                      </a:endParaRPr>
                    </a:p>
                    <a:p>
                      <a:pPr marL="0" lvl="0" indent="0" algn="l" rtl="0">
                        <a:spcBef>
                          <a:spcPts val="0"/>
                        </a:spcBef>
                        <a:spcAft>
                          <a:spcPts val="0"/>
                        </a:spcAft>
                        <a:buNone/>
                      </a:pPr>
                      <a:r>
                        <a:rPr lang="fr" sz="1300" b="1">
                          <a:solidFill>
                            <a:srgbClr val="3478AF"/>
                          </a:solidFill>
                          <a:latin typeface="Montserrat"/>
                          <a:ea typeface="Montserrat"/>
                          <a:cs typeface="Montserrat"/>
                          <a:sym typeface="Montserrat"/>
                        </a:rPr>
                        <a:t>s.split() / s.join()</a:t>
                      </a:r>
                      <a:endParaRPr sz="1300" b="1">
                        <a:solidFill>
                          <a:srgbClr val="3478AF"/>
                        </a:solidFill>
                        <a:latin typeface="Montserrat"/>
                        <a:ea typeface="Montserrat"/>
                        <a:cs typeface="Montserrat"/>
                        <a:sym typeface="Montserrat"/>
                      </a:endParaRPr>
                    </a:p>
                    <a:p>
                      <a:pPr marL="0" lvl="0" indent="0" algn="l" rtl="0">
                        <a:spcBef>
                          <a:spcPts val="0"/>
                        </a:spcBef>
                        <a:spcAft>
                          <a:spcPts val="0"/>
                        </a:spcAft>
                        <a:buNone/>
                      </a:pPr>
                      <a:r>
                        <a:rPr lang="fr" sz="1300" b="1">
                          <a:solidFill>
                            <a:srgbClr val="3478AF"/>
                          </a:solidFill>
                          <a:latin typeface="Montserrat"/>
                          <a:ea typeface="Montserrat"/>
                          <a:cs typeface="Montserrat"/>
                          <a:sym typeface="Montserrat"/>
                        </a:rPr>
                        <a:t>s.isdigit(), s.isalpha()</a:t>
                      </a:r>
                      <a:endParaRPr sz="1300" b="1">
                        <a:solidFill>
                          <a:srgbClr val="3478AF"/>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tc>
                  <a:txBody>
                    <a:bodyPr/>
                    <a:lstStyle/>
                    <a:p>
                      <a:pPr marL="0" lvl="0" indent="0" algn="l" rtl="0">
                        <a:spcBef>
                          <a:spcPts val="0"/>
                        </a:spcBef>
                        <a:spcAft>
                          <a:spcPts val="0"/>
                        </a:spcAft>
                        <a:buNone/>
                      </a:pPr>
                      <a:r>
                        <a:rPr lang="fr" sz="1300" b="1">
                          <a:solidFill>
                            <a:schemeClr val="dk1"/>
                          </a:solidFill>
                          <a:latin typeface="Montserrat"/>
                          <a:ea typeface="Montserrat"/>
                          <a:cs typeface="Montserrat"/>
                          <a:sym typeface="Montserrat"/>
                        </a:rPr>
                        <a:t>Renvoie la longueur de la chaîne s.</a:t>
                      </a:r>
                      <a:endParaRPr sz="1300" b="1">
                        <a:solidFill>
                          <a:schemeClr val="dk1"/>
                        </a:solidFill>
                        <a:latin typeface="Montserrat"/>
                        <a:ea typeface="Montserrat"/>
                        <a:cs typeface="Montserrat"/>
                        <a:sym typeface="Montserrat"/>
                      </a:endParaRPr>
                    </a:p>
                    <a:p>
                      <a:pPr marL="0" lvl="0" indent="0" algn="l" rtl="0">
                        <a:spcBef>
                          <a:spcPts val="0"/>
                        </a:spcBef>
                        <a:spcAft>
                          <a:spcPts val="0"/>
                        </a:spcAft>
                        <a:buNone/>
                      </a:pPr>
                      <a:r>
                        <a:rPr lang="fr" sz="1300" b="1">
                          <a:solidFill>
                            <a:schemeClr val="dk1"/>
                          </a:solidFill>
                          <a:latin typeface="Montserrat"/>
                          <a:ea typeface="Montserrat"/>
                          <a:cs typeface="Montserrat"/>
                          <a:sym typeface="Montserrat"/>
                        </a:rPr>
                        <a:t>Met tous les caractères de s en majuscules (minuscules).</a:t>
                      </a:r>
                      <a:endParaRPr sz="1300" b="1">
                        <a:solidFill>
                          <a:schemeClr val="dk1"/>
                        </a:solidFill>
                        <a:latin typeface="Montserrat"/>
                        <a:ea typeface="Montserrat"/>
                        <a:cs typeface="Montserrat"/>
                        <a:sym typeface="Montserrat"/>
                      </a:endParaRPr>
                    </a:p>
                    <a:p>
                      <a:pPr marL="0" lvl="0" indent="0" algn="l" rtl="0">
                        <a:spcBef>
                          <a:spcPts val="0"/>
                        </a:spcBef>
                        <a:spcAft>
                          <a:spcPts val="0"/>
                        </a:spcAft>
                        <a:buNone/>
                      </a:pPr>
                      <a:r>
                        <a:rPr lang="fr" sz="1300" b="1">
                          <a:solidFill>
                            <a:schemeClr val="dk1"/>
                          </a:solidFill>
                          <a:latin typeface="Montserrat"/>
                          <a:ea typeface="Montserrat"/>
                          <a:cs typeface="Montserrat"/>
                          <a:sym typeface="Montserrat"/>
                        </a:rPr>
                        <a:t>Met la première lettre de chaque mot en majuscule.</a:t>
                      </a:r>
                      <a:endParaRPr sz="1300" b="1">
                        <a:solidFill>
                          <a:schemeClr val="dk1"/>
                        </a:solidFill>
                        <a:latin typeface="Montserrat"/>
                        <a:ea typeface="Montserrat"/>
                        <a:cs typeface="Montserrat"/>
                        <a:sym typeface="Montserrat"/>
                      </a:endParaRPr>
                    </a:p>
                    <a:p>
                      <a:pPr marL="0" lvl="0" indent="0" algn="l" rtl="0">
                        <a:spcBef>
                          <a:spcPts val="0"/>
                        </a:spcBef>
                        <a:spcAft>
                          <a:spcPts val="0"/>
                        </a:spcAft>
                        <a:buNone/>
                      </a:pPr>
                      <a:r>
                        <a:rPr lang="fr" sz="1300" b="1">
                          <a:solidFill>
                            <a:schemeClr val="dk1"/>
                          </a:solidFill>
                          <a:latin typeface="Montserrat"/>
                          <a:ea typeface="Montserrat"/>
                          <a:cs typeface="Montserrat"/>
                          <a:sym typeface="Montserrat"/>
                        </a:rPr>
                        <a:t>Supprime les espaces au début et à la fin de s.</a:t>
                      </a:r>
                      <a:endParaRPr sz="1300" b="1">
                        <a:solidFill>
                          <a:schemeClr val="dk1"/>
                        </a:solidFill>
                        <a:latin typeface="Montserrat"/>
                        <a:ea typeface="Montserrat"/>
                        <a:cs typeface="Montserrat"/>
                        <a:sym typeface="Montserrat"/>
                      </a:endParaRPr>
                    </a:p>
                    <a:p>
                      <a:pPr marL="0" lvl="0" indent="0" algn="l" rtl="0">
                        <a:spcBef>
                          <a:spcPts val="0"/>
                        </a:spcBef>
                        <a:spcAft>
                          <a:spcPts val="0"/>
                        </a:spcAft>
                        <a:buNone/>
                      </a:pPr>
                      <a:r>
                        <a:rPr lang="fr" sz="1300" b="1">
                          <a:solidFill>
                            <a:schemeClr val="dk1"/>
                          </a:solidFill>
                          <a:latin typeface="Montserrat"/>
                          <a:ea typeface="Montserrat"/>
                          <a:cs typeface="Montserrat"/>
                          <a:sym typeface="Montserrat"/>
                        </a:rPr>
                        <a:t>Remplace dans s toutes les occurrences de a par b.</a:t>
                      </a:r>
                      <a:endParaRPr sz="1300" b="1">
                        <a:solidFill>
                          <a:schemeClr val="dk1"/>
                        </a:solidFill>
                        <a:latin typeface="Montserrat"/>
                        <a:ea typeface="Montserrat"/>
                        <a:cs typeface="Montserrat"/>
                        <a:sym typeface="Montserrat"/>
                      </a:endParaRPr>
                    </a:p>
                    <a:p>
                      <a:pPr marL="0" lvl="0" indent="0" algn="l" rtl="0">
                        <a:spcBef>
                          <a:spcPts val="0"/>
                        </a:spcBef>
                        <a:spcAft>
                          <a:spcPts val="0"/>
                        </a:spcAft>
                        <a:buNone/>
                      </a:pPr>
                      <a:r>
                        <a:rPr lang="fr" sz="1300" b="1">
                          <a:solidFill>
                            <a:schemeClr val="dk1"/>
                          </a:solidFill>
                          <a:latin typeface="Montserrat"/>
                          <a:ea typeface="Montserrat"/>
                          <a:cs typeface="Montserrat"/>
                          <a:sym typeface="Montserrat"/>
                        </a:rPr>
                        <a:t>Cherche la position du sous-texte x dans s.</a:t>
                      </a:r>
                      <a:endParaRPr sz="1300" b="1">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Découper une chaîne et réunir une liste en une chaîne.</a:t>
                      </a:r>
                      <a:endParaRPr sz="1300" b="1">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Testent si la chaîne s ne contient que des chiffres / des lettres.</a:t>
                      </a:r>
                      <a:endParaRPr sz="1100">
                        <a:solidFill>
                          <a:schemeClr val="dk1"/>
                        </a:solidFill>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40" name="Google Shape;340;p25"/>
          <p:cNvSpPr/>
          <p:nvPr/>
        </p:nvSpPr>
        <p:spPr>
          <a:xfrm>
            <a:off x="311919" y="163714"/>
            <a:ext cx="3042300" cy="4002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FFFF"/>
                </a:solidFill>
                <a:latin typeface="Montserrat"/>
                <a:ea typeface="Montserrat"/>
                <a:cs typeface="Montserrat"/>
                <a:sym typeface="Montserrat"/>
              </a:rPr>
              <a:t>Types de données :</a:t>
            </a:r>
            <a:endParaRPr b="1">
              <a:solidFill>
                <a:srgbClr val="FFFFFF"/>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graphicFrame>
        <p:nvGraphicFramePr>
          <p:cNvPr id="345" name="Google Shape;345;p26"/>
          <p:cNvGraphicFramePr/>
          <p:nvPr/>
        </p:nvGraphicFramePr>
        <p:xfrm>
          <a:off x="311925" y="744175"/>
          <a:ext cx="3000000" cy="3000000"/>
        </p:xfrm>
        <a:graphic>
          <a:graphicData uri="http://schemas.openxmlformats.org/drawingml/2006/table">
            <a:tbl>
              <a:tblPr>
                <a:noFill/>
                <a:tableStyleId>{53321FD5-BB35-44EF-9C58-F2A65F4512C0}</a:tableStyleId>
              </a:tblPr>
              <a:tblGrid>
                <a:gridCol w="782500">
                  <a:extLst>
                    <a:ext uri="{9D8B030D-6E8A-4147-A177-3AD203B41FA5}">
                      <a16:colId xmlns:a16="http://schemas.microsoft.com/office/drawing/2014/main" val="20000"/>
                    </a:ext>
                  </a:extLst>
                </a:gridCol>
                <a:gridCol w="1688625">
                  <a:extLst>
                    <a:ext uri="{9D8B030D-6E8A-4147-A177-3AD203B41FA5}">
                      <a16:colId xmlns:a16="http://schemas.microsoft.com/office/drawing/2014/main" val="20001"/>
                    </a:ext>
                  </a:extLst>
                </a:gridCol>
                <a:gridCol w="6113150">
                  <a:extLst>
                    <a:ext uri="{9D8B030D-6E8A-4147-A177-3AD203B41FA5}">
                      <a16:colId xmlns:a16="http://schemas.microsoft.com/office/drawing/2014/main" val="20002"/>
                    </a:ext>
                  </a:extLst>
                </a:gridCol>
              </a:tblGrid>
              <a:tr h="240875">
                <a:tc>
                  <a:txBody>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Type</a:t>
                      </a:r>
                      <a:endParaRPr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solidFill>
                      <a:srgbClr val="FBCC06">
                        <a:alpha val="58230"/>
                      </a:srgbClr>
                    </a:solidFill>
                  </a:tcPr>
                </a:tc>
                <a:tc>
                  <a:txBody>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Fonctions</a:t>
                      </a:r>
                      <a:endParaRPr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solidFill>
                      <a:srgbClr val="FBCC06">
                        <a:alpha val="58230"/>
                      </a:srgbClr>
                    </a:solidFill>
                  </a:tcPr>
                </a:tc>
                <a:tc>
                  <a:txBody>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Description</a:t>
                      </a:r>
                      <a:endParaRPr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solidFill>
                      <a:srgbClr val="FBCC06">
                        <a:alpha val="58230"/>
                      </a:srgbClr>
                    </a:solidFill>
                  </a:tcPr>
                </a:tc>
                <a:extLst>
                  <a:ext uri="{0D108BD9-81ED-4DB2-BD59-A6C34878D82A}">
                    <a16:rowId xmlns:a16="http://schemas.microsoft.com/office/drawing/2014/main" val="10000"/>
                  </a:ext>
                </a:extLst>
              </a:tr>
              <a:tr h="454575">
                <a:tc>
                  <a:txBody>
                    <a:bodyPr/>
                    <a:lstStyle/>
                    <a:p>
                      <a:pPr marL="0" lvl="0" indent="0" algn="l" rtl="0">
                        <a:spcBef>
                          <a:spcPts val="0"/>
                        </a:spcBef>
                        <a:spcAft>
                          <a:spcPts val="0"/>
                        </a:spcAft>
                        <a:buNone/>
                      </a:pPr>
                      <a:r>
                        <a:rPr lang="fr" sz="1300" b="1">
                          <a:solidFill>
                            <a:schemeClr val="dk1"/>
                          </a:solidFill>
                          <a:latin typeface="Montserrat"/>
                          <a:ea typeface="Montserrat"/>
                          <a:cs typeface="Montserrat"/>
                          <a:sym typeface="Montserrat"/>
                        </a:rPr>
                        <a:t>bool</a:t>
                      </a:r>
                      <a:endParaRPr sz="1300"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fr" sz="1300" b="1">
                          <a:solidFill>
                            <a:srgbClr val="3478AF"/>
                          </a:solidFill>
                          <a:latin typeface="Montserrat"/>
                          <a:ea typeface="Montserrat"/>
                          <a:cs typeface="Montserrat"/>
                          <a:sym typeface="Montserrat"/>
                        </a:rPr>
                        <a:t>bool(x)</a:t>
                      </a:r>
                      <a:endParaRPr sz="1300" b="1">
                        <a:solidFill>
                          <a:srgbClr val="3478AF"/>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fr" sz="1300" b="1">
                          <a:solidFill>
                            <a:srgbClr val="3478AF"/>
                          </a:solidFill>
                          <a:latin typeface="Montserrat"/>
                          <a:ea typeface="Montserrat"/>
                          <a:cs typeface="Montserrat"/>
                          <a:sym typeface="Montserrat"/>
                        </a:rPr>
                        <a:t>int(True)</a:t>
                      </a:r>
                      <a:endParaRPr sz="1300" b="1">
                        <a:solidFill>
                          <a:srgbClr val="3478AF"/>
                        </a:solidFill>
                        <a:latin typeface="Montserrat"/>
                        <a:ea typeface="Montserrat"/>
                        <a:cs typeface="Montserrat"/>
                        <a:sym typeface="Montserrat"/>
                      </a:endParaRPr>
                    </a:p>
                    <a:p>
                      <a:pPr marL="0" lvl="0" indent="0" algn="l" rtl="0">
                        <a:spcBef>
                          <a:spcPts val="0"/>
                        </a:spcBef>
                        <a:spcAft>
                          <a:spcPts val="0"/>
                        </a:spcAft>
                        <a:buNone/>
                      </a:pPr>
                      <a:r>
                        <a:rPr lang="fr" sz="1300" b="1">
                          <a:solidFill>
                            <a:srgbClr val="3478AF"/>
                          </a:solidFill>
                          <a:latin typeface="Montserrat"/>
                          <a:ea typeface="Montserrat"/>
                          <a:cs typeface="Montserrat"/>
                          <a:sym typeface="Montserrat"/>
                        </a:rPr>
                        <a:t>int(False)</a:t>
                      </a:r>
                      <a:endParaRPr sz="1300" b="1">
                        <a:solidFill>
                          <a:srgbClr val="3478AF"/>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Convertit une valeur x en un type booléen (True ou False).</a:t>
                      </a:r>
                      <a:endParaRPr sz="1300" b="1">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Convertit le booléen True en entier.</a:t>
                      </a:r>
                      <a:endParaRPr sz="1300" b="1">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Convertit le booléen False en entier.</a:t>
                      </a:r>
                      <a:endParaRPr sz="1100">
                        <a:solidFill>
                          <a:schemeClr val="dk1"/>
                        </a:solidFill>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extLst>
                  <a:ext uri="{0D108BD9-81ED-4DB2-BD59-A6C34878D82A}">
                    <a16:rowId xmlns:a16="http://schemas.microsoft.com/office/drawing/2014/main" val="10001"/>
                  </a:ext>
                </a:extLst>
              </a:tr>
              <a:tr h="1365175">
                <a:tc>
                  <a:txBody>
                    <a:bodyPr/>
                    <a:lstStyle/>
                    <a:p>
                      <a:pPr marL="0" lvl="0" indent="0" algn="l" rtl="0">
                        <a:spcBef>
                          <a:spcPts val="0"/>
                        </a:spcBef>
                        <a:spcAft>
                          <a:spcPts val="0"/>
                        </a:spcAft>
                        <a:buNone/>
                      </a:pPr>
                      <a:r>
                        <a:rPr lang="fr" sz="1300" b="1">
                          <a:solidFill>
                            <a:schemeClr val="dk1"/>
                          </a:solidFill>
                          <a:latin typeface="Montserrat"/>
                          <a:ea typeface="Montserrat"/>
                          <a:cs typeface="Montserrat"/>
                          <a:sym typeface="Montserrat"/>
                        </a:rPr>
                        <a:t>list</a:t>
                      </a:r>
                      <a:endParaRPr sz="1300"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tc>
                  <a:txBody>
                    <a:bodyPr/>
                    <a:lstStyle/>
                    <a:p>
                      <a:pPr marL="0" lvl="0" indent="0" algn="l" rtl="0">
                        <a:spcBef>
                          <a:spcPts val="0"/>
                        </a:spcBef>
                        <a:spcAft>
                          <a:spcPts val="0"/>
                        </a:spcAft>
                        <a:buNone/>
                      </a:pPr>
                      <a:r>
                        <a:rPr lang="fr" sz="1300" b="1">
                          <a:solidFill>
                            <a:srgbClr val="3478AF"/>
                          </a:solidFill>
                          <a:latin typeface="Montserrat"/>
                          <a:ea typeface="Montserrat"/>
                          <a:cs typeface="Montserrat"/>
                          <a:sym typeface="Montserrat"/>
                        </a:rPr>
                        <a:t>len(L)</a:t>
                      </a:r>
                      <a:endParaRPr sz="1300" b="1">
                        <a:solidFill>
                          <a:srgbClr val="3478AF"/>
                        </a:solidFill>
                        <a:latin typeface="Montserrat"/>
                        <a:ea typeface="Montserrat"/>
                        <a:cs typeface="Montserrat"/>
                        <a:sym typeface="Montserrat"/>
                      </a:endParaRPr>
                    </a:p>
                    <a:p>
                      <a:pPr marL="0" lvl="0" indent="0" algn="l" rtl="0">
                        <a:spcBef>
                          <a:spcPts val="0"/>
                        </a:spcBef>
                        <a:spcAft>
                          <a:spcPts val="0"/>
                        </a:spcAft>
                        <a:buNone/>
                      </a:pPr>
                      <a:r>
                        <a:rPr lang="fr" sz="1300" b="1">
                          <a:solidFill>
                            <a:srgbClr val="3478AF"/>
                          </a:solidFill>
                          <a:latin typeface="Montserrat"/>
                          <a:ea typeface="Montserrat"/>
                          <a:cs typeface="Montserrat"/>
                          <a:sym typeface="Montserrat"/>
                        </a:rPr>
                        <a:t>L.append(x)</a:t>
                      </a:r>
                      <a:endParaRPr sz="1300" b="1">
                        <a:solidFill>
                          <a:srgbClr val="3478AF"/>
                        </a:solidFill>
                        <a:latin typeface="Montserrat"/>
                        <a:ea typeface="Montserrat"/>
                        <a:cs typeface="Montserrat"/>
                        <a:sym typeface="Montserrat"/>
                      </a:endParaRPr>
                    </a:p>
                    <a:p>
                      <a:pPr marL="0" lvl="0" indent="0" algn="l" rtl="0">
                        <a:spcBef>
                          <a:spcPts val="0"/>
                        </a:spcBef>
                        <a:spcAft>
                          <a:spcPts val="0"/>
                        </a:spcAft>
                        <a:buNone/>
                      </a:pPr>
                      <a:r>
                        <a:rPr lang="fr" sz="1300" b="1">
                          <a:solidFill>
                            <a:srgbClr val="3478AF"/>
                          </a:solidFill>
                          <a:latin typeface="Montserrat"/>
                          <a:ea typeface="Montserrat"/>
                          <a:cs typeface="Montserrat"/>
                          <a:sym typeface="Montserrat"/>
                        </a:rPr>
                        <a:t>L.insert(i, x)</a:t>
                      </a:r>
                      <a:endParaRPr sz="1300" b="1">
                        <a:solidFill>
                          <a:srgbClr val="3478AF"/>
                        </a:solidFill>
                        <a:latin typeface="Montserrat"/>
                        <a:ea typeface="Montserrat"/>
                        <a:cs typeface="Montserrat"/>
                        <a:sym typeface="Montserrat"/>
                      </a:endParaRPr>
                    </a:p>
                    <a:p>
                      <a:pPr marL="0" lvl="0" indent="0" algn="l" rtl="0">
                        <a:spcBef>
                          <a:spcPts val="0"/>
                        </a:spcBef>
                        <a:spcAft>
                          <a:spcPts val="0"/>
                        </a:spcAft>
                        <a:buNone/>
                      </a:pPr>
                      <a:r>
                        <a:rPr lang="fr" sz="1300" b="1">
                          <a:solidFill>
                            <a:srgbClr val="3478AF"/>
                          </a:solidFill>
                          <a:latin typeface="Montserrat"/>
                          <a:ea typeface="Montserrat"/>
                          <a:cs typeface="Montserrat"/>
                          <a:sym typeface="Montserrat"/>
                        </a:rPr>
                        <a:t>L.remove(x)</a:t>
                      </a:r>
                      <a:endParaRPr sz="1300" b="1">
                        <a:solidFill>
                          <a:srgbClr val="3478AF"/>
                        </a:solidFill>
                        <a:latin typeface="Montserrat"/>
                        <a:ea typeface="Montserrat"/>
                        <a:cs typeface="Montserrat"/>
                        <a:sym typeface="Montserrat"/>
                      </a:endParaRPr>
                    </a:p>
                    <a:p>
                      <a:pPr marL="0" lvl="0" indent="0" algn="l" rtl="0">
                        <a:spcBef>
                          <a:spcPts val="0"/>
                        </a:spcBef>
                        <a:spcAft>
                          <a:spcPts val="0"/>
                        </a:spcAft>
                        <a:buNone/>
                      </a:pPr>
                      <a:r>
                        <a:rPr lang="fr" sz="1300" b="1">
                          <a:solidFill>
                            <a:srgbClr val="3478AF"/>
                          </a:solidFill>
                          <a:latin typeface="Montserrat"/>
                          <a:ea typeface="Montserrat"/>
                          <a:cs typeface="Montserrat"/>
                          <a:sym typeface="Montserrat"/>
                        </a:rPr>
                        <a:t>L.pop(i)</a:t>
                      </a:r>
                      <a:endParaRPr sz="1300" b="1">
                        <a:solidFill>
                          <a:srgbClr val="3478AF"/>
                        </a:solidFill>
                        <a:latin typeface="Montserrat"/>
                        <a:ea typeface="Montserrat"/>
                        <a:cs typeface="Montserrat"/>
                        <a:sym typeface="Montserrat"/>
                      </a:endParaRPr>
                    </a:p>
                    <a:p>
                      <a:pPr marL="0" lvl="0" indent="0" algn="l" rtl="0">
                        <a:spcBef>
                          <a:spcPts val="0"/>
                        </a:spcBef>
                        <a:spcAft>
                          <a:spcPts val="0"/>
                        </a:spcAft>
                        <a:buNone/>
                      </a:pPr>
                      <a:r>
                        <a:rPr lang="fr" sz="1300" b="1">
                          <a:solidFill>
                            <a:srgbClr val="3478AF"/>
                          </a:solidFill>
                          <a:latin typeface="Montserrat"/>
                          <a:ea typeface="Montserrat"/>
                          <a:cs typeface="Montserrat"/>
                          <a:sym typeface="Montserrat"/>
                        </a:rPr>
                        <a:t>L.sort() / sorted(l)</a:t>
                      </a:r>
                      <a:endParaRPr sz="1300" b="1">
                        <a:solidFill>
                          <a:srgbClr val="3478AF"/>
                        </a:solidFill>
                        <a:latin typeface="Montserrat"/>
                        <a:ea typeface="Montserrat"/>
                        <a:cs typeface="Montserrat"/>
                        <a:sym typeface="Montserrat"/>
                      </a:endParaRPr>
                    </a:p>
                    <a:p>
                      <a:pPr marL="0" lvl="0" indent="0" algn="l" rtl="0">
                        <a:spcBef>
                          <a:spcPts val="0"/>
                        </a:spcBef>
                        <a:spcAft>
                          <a:spcPts val="0"/>
                        </a:spcAft>
                        <a:buNone/>
                      </a:pPr>
                      <a:endParaRPr sz="1300" b="1">
                        <a:solidFill>
                          <a:srgbClr val="3478AF"/>
                        </a:solidFill>
                        <a:latin typeface="Montserrat"/>
                        <a:ea typeface="Montserrat"/>
                        <a:cs typeface="Montserrat"/>
                        <a:sym typeface="Montserrat"/>
                      </a:endParaRPr>
                    </a:p>
                    <a:p>
                      <a:pPr marL="0" lvl="0" indent="0" algn="l" rtl="0">
                        <a:spcBef>
                          <a:spcPts val="0"/>
                        </a:spcBef>
                        <a:spcAft>
                          <a:spcPts val="0"/>
                        </a:spcAft>
                        <a:buNone/>
                      </a:pPr>
                      <a:r>
                        <a:rPr lang="fr" sz="1300" b="1">
                          <a:solidFill>
                            <a:srgbClr val="3478AF"/>
                          </a:solidFill>
                          <a:latin typeface="Montserrat"/>
                          <a:ea typeface="Montserrat"/>
                          <a:cs typeface="Montserrat"/>
                          <a:sym typeface="Montserrat"/>
                        </a:rPr>
                        <a:t>L.reverse()</a:t>
                      </a:r>
                      <a:endParaRPr sz="1300" b="1">
                        <a:solidFill>
                          <a:srgbClr val="3478AF"/>
                        </a:solidFill>
                        <a:latin typeface="Montserrat"/>
                        <a:ea typeface="Montserrat"/>
                        <a:cs typeface="Montserrat"/>
                        <a:sym typeface="Montserrat"/>
                      </a:endParaRPr>
                    </a:p>
                    <a:p>
                      <a:pPr marL="0" lvl="0" indent="0" algn="l" rtl="0">
                        <a:spcBef>
                          <a:spcPts val="0"/>
                        </a:spcBef>
                        <a:spcAft>
                          <a:spcPts val="0"/>
                        </a:spcAft>
                        <a:buNone/>
                      </a:pPr>
                      <a:r>
                        <a:rPr lang="fr" sz="1300" b="1">
                          <a:solidFill>
                            <a:srgbClr val="3478AF"/>
                          </a:solidFill>
                          <a:latin typeface="Montserrat"/>
                          <a:ea typeface="Montserrat"/>
                          <a:cs typeface="Montserrat"/>
                          <a:sym typeface="Montserrat"/>
                        </a:rPr>
                        <a:t>L.count(x)</a:t>
                      </a:r>
                      <a:endParaRPr sz="1300" b="1">
                        <a:solidFill>
                          <a:srgbClr val="3478AF"/>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fr" sz="1300" b="1">
                          <a:solidFill>
                            <a:srgbClr val="3478AF"/>
                          </a:solidFill>
                          <a:latin typeface="Montserrat"/>
                          <a:ea typeface="Montserrat"/>
                          <a:cs typeface="Montserrat"/>
                          <a:sym typeface="Montserrat"/>
                        </a:rPr>
                        <a:t>L.index(x)</a:t>
                      </a:r>
                      <a:endParaRPr sz="1300" b="1">
                        <a:solidFill>
                          <a:srgbClr val="3478AF"/>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Retourne le nombre d’éléments dans la liste L.</a:t>
                      </a:r>
                      <a:endParaRPr sz="1300" b="1">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Ajoute l’élément x à la fin de la liste L.</a:t>
                      </a:r>
                      <a:endParaRPr sz="1300" b="1">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Insère l’élément x à la position i dans la liste L.</a:t>
                      </a:r>
                      <a:endParaRPr sz="1300" b="1">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Supprime la première occurrence de l’élément x dans la liste L.</a:t>
                      </a:r>
                      <a:endParaRPr sz="1300" b="1">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Supprime et retourne l’élément à l’indice i.</a:t>
                      </a:r>
                      <a:endParaRPr sz="1300" b="1">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Trie les éléments de la liste L / retourne une nouvelle liste pour sorted()).</a:t>
                      </a:r>
                      <a:endParaRPr sz="1300" b="1">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Inverse l’ordre des éléments dans la liste L.</a:t>
                      </a:r>
                      <a:endParaRPr sz="1300" b="1">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Retourne le nombre de fois que l’élément x apparaît dans la liste L.</a:t>
                      </a:r>
                      <a:endParaRPr sz="1300" b="1">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Retourne l’indice de la première occurrence de x dans la liste L.</a:t>
                      </a:r>
                      <a:endParaRPr sz="1100">
                        <a:solidFill>
                          <a:schemeClr val="dk1"/>
                        </a:solidFill>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extLst>
                  <a:ext uri="{0D108BD9-81ED-4DB2-BD59-A6C34878D82A}">
                    <a16:rowId xmlns:a16="http://schemas.microsoft.com/office/drawing/2014/main" val="10002"/>
                  </a:ext>
                </a:extLst>
              </a:tr>
              <a:tr h="422275">
                <a:tc>
                  <a:txBody>
                    <a:bodyPr/>
                    <a:lstStyle/>
                    <a:p>
                      <a:pPr marL="0" lvl="0" indent="0" algn="l" rtl="0">
                        <a:spcBef>
                          <a:spcPts val="0"/>
                        </a:spcBef>
                        <a:spcAft>
                          <a:spcPts val="0"/>
                        </a:spcAft>
                        <a:buNone/>
                      </a:pPr>
                      <a:r>
                        <a:rPr lang="fr" sz="1300" b="1">
                          <a:solidFill>
                            <a:schemeClr val="dk1"/>
                          </a:solidFill>
                          <a:latin typeface="Montserrat"/>
                          <a:ea typeface="Montserrat"/>
                          <a:cs typeface="Montserrat"/>
                          <a:sym typeface="Montserrat"/>
                        </a:rPr>
                        <a:t>tuple</a:t>
                      </a:r>
                      <a:endParaRPr sz="1300"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fr" sz="1300" b="1">
                          <a:solidFill>
                            <a:srgbClr val="3478AF"/>
                          </a:solidFill>
                          <a:latin typeface="Montserrat"/>
                          <a:ea typeface="Montserrat"/>
                          <a:cs typeface="Montserrat"/>
                          <a:sym typeface="Montserrat"/>
                        </a:rPr>
                        <a:t>len(t)</a:t>
                      </a:r>
                      <a:endParaRPr sz="1300" b="1">
                        <a:solidFill>
                          <a:srgbClr val="3478AF"/>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fr" sz="1300" b="1">
                          <a:solidFill>
                            <a:srgbClr val="3478AF"/>
                          </a:solidFill>
                          <a:latin typeface="Montserrat"/>
                          <a:ea typeface="Montserrat"/>
                          <a:cs typeface="Montserrat"/>
                          <a:sym typeface="Montserrat"/>
                        </a:rPr>
                        <a:t>t.count(x)</a:t>
                      </a:r>
                      <a:endParaRPr sz="1300" b="1">
                        <a:solidFill>
                          <a:srgbClr val="3478AF"/>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fr" sz="1300" b="1">
                          <a:solidFill>
                            <a:srgbClr val="3478AF"/>
                          </a:solidFill>
                          <a:latin typeface="Montserrat"/>
                          <a:ea typeface="Montserrat"/>
                          <a:cs typeface="Montserrat"/>
                          <a:sym typeface="Montserrat"/>
                        </a:rPr>
                        <a:t>t.index(x)</a:t>
                      </a:r>
                      <a:endParaRPr sz="1300" b="1">
                        <a:solidFill>
                          <a:srgbClr val="3478AF"/>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fr" sz="1300" b="1">
                          <a:solidFill>
                            <a:srgbClr val="3478AF"/>
                          </a:solidFill>
                          <a:latin typeface="Montserrat"/>
                          <a:ea typeface="Montserrat"/>
                          <a:cs typeface="Montserrat"/>
                          <a:sym typeface="Montserrat"/>
                        </a:rPr>
                        <a:t>tuple(l)</a:t>
                      </a:r>
                      <a:endParaRPr sz="1300" b="1">
                        <a:solidFill>
                          <a:srgbClr val="3478AF"/>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Retourne le nombre d’éléments dans le tuple t.</a:t>
                      </a:r>
                      <a:endParaRPr sz="1300" b="1">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Retourne le nombre de fois que l’élément x apparaît dans le tuple t.</a:t>
                      </a:r>
                      <a:endParaRPr sz="1300" b="1">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Retourne l’indice de la première occurrence de x dans le tuple t.</a:t>
                      </a:r>
                      <a:endParaRPr sz="1300" b="1">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Convertit la liste l (ou un autre itérable) en tuple.</a:t>
                      </a:r>
                      <a:endParaRPr sz="1100">
                        <a:solidFill>
                          <a:schemeClr val="dk1"/>
                        </a:solidFill>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46" name="Google Shape;346;p26"/>
          <p:cNvSpPr/>
          <p:nvPr/>
        </p:nvSpPr>
        <p:spPr>
          <a:xfrm>
            <a:off x="311919" y="163714"/>
            <a:ext cx="3042300" cy="4002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FFFF"/>
                </a:solidFill>
                <a:latin typeface="Montserrat"/>
                <a:ea typeface="Montserrat"/>
                <a:cs typeface="Montserrat"/>
                <a:sym typeface="Montserrat"/>
              </a:rPr>
              <a:t>Types de données :</a:t>
            </a:r>
            <a:endParaRPr b="1">
              <a:solidFill>
                <a:srgbClr val="FFFFFF"/>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graphicFrame>
        <p:nvGraphicFramePr>
          <p:cNvPr id="351" name="Google Shape;351;p27"/>
          <p:cNvGraphicFramePr/>
          <p:nvPr/>
        </p:nvGraphicFramePr>
        <p:xfrm>
          <a:off x="311925" y="744175"/>
          <a:ext cx="8584275" cy="3931830"/>
        </p:xfrm>
        <a:graphic>
          <a:graphicData uri="http://schemas.openxmlformats.org/drawingml/2006/table">
            <a:tbl>
              <a:tblPr>
                <a:noFill/>
                <a:tableStyleId>{53321FD5-BB35-44EF-9C58-F2A65F4512C0}</a:tableStyleId>
              </a:tblPr>
              <a:tblGrid>
                <a:gridCol w="951500">
                  <a:extLst>
                    <a:ext uri="{9D8B030D-6E8A-4147-A177-3AD203B41FA5}">
                      <a16:colId xmlns:a16="http://schemas.microsoft.com/office/drawing/2014/main" val="20000"/>
                    </a:ext>
                  </a:extLst>
                </a:gridCol>
                <a:gridCol w="2413425">
                  <a:extLst>
                    <a:ext uri="{9D8B030D-6E8A-4147-A177-3AD203B41FA5}">
                      <a16:colId xmlns:a16="http://schemas.microsoft.com/office/drawing/2014/main" val="20001"/>
                    </a:ext>
                  </a:extLst>
                </a:gridCol>
                <a:gridCol w="5219350">
                  <a:extLst>
                    <a:ext uri="{9D8B030D-6E8A-4147-A177-3AD203B41FA5}">
                      <a16:colId xmlns:a16="http://schemas.microsoft.com/office/drawing/2014/main" val="20002"/>
                    </a:ext>
                  </a:extLst>
                </a:gridCol>
              </a:tblGrid>
              <a:tr h="240875">
                <a:tc>
                  <a:txBody>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Type</a:t>
                      </a:r>
                      <a:endParaRPr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solidFill>
                      <a:srgbClr val="FBCC06">
                        <a:alpha val="58230"/>
                      </a:srgbClr>
                    </a:solidFill>
                  </a:tcPr>
                </a:tc>
                <a:tc>
                  <a:txBody>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Fonctions</a:t>
                      </a:r>
                      <a:endParaRPr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solidFill>
                      <a:srgbClr val="FBCC06">
                        <a:alpha val="58230"/>
                      </a:srgbClr>
                    </a:solidFill>
                  </a:tcPr>
                </a:tc>
                <a:tc>
                  <a:txBody>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Description</a:t>
                      </a:r>
                      <a:endParaRPr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solidFill>
                      <a:srgbClr val="FBCC06">
                        <a:alpha val="58230"/>
                      </a:srgbClr>
                    </a:solidFill>
                  </a:tcPr>
                </a:tc>
                <a:extLst>
                  <a:ext uri="{0D108BD9-81ED-4DB2-BD59-A6C34878D82A}">
                    <a16:rowId xmlns:a16="http://schemas.microsoft.com/office/drawing/2014/main" val="10000"/>
                  </a:ext>
                </a:extLst>
              </a:tr>
              <a:tr h="866175">
                <a:tc>
                  <a:txBody>
                    <a:bodyPr/>
                    <a:lstStyle/>
                    <a:p>
                      <a:pPr marL="0" lvl="0" indent="0" algn="l" rtl="0">
                        <a:spcBef>
                          <a:spcPts val="0"/>
                        </a:spcBef>
                        <a:spcAft>
                          <a:spcPts val="0"/>
                        </a:spcAft>
                        <a:buNone/>
                      </a:pPr>
                      <a:r>
                        <a:rPr lang="fr" sz="1300" b="1">
                          <a:solidFill>
                            <a:schemeClr val="dk1"/>
                          </a:solidFill>
                          <a:latin typeface="Montserrat"/>
                          <a:ea typeface="Montserrat"/>
                          <a:cs typeface="Montserrat"/>
                          <a:sym typeface="Montserrat"/>
                        </a:rPr>
                        <a:t>set</a:t>
                      </a:r>
                      <a:endParaRPr sz="1300"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fr" sz="1300" b="1">
                          <a:solidFill>
                            <a:srgbClr val="3478AF"/>
                          </a:solidFill>
                          <a:latin typeface="Montserrat"/>
                          <a:ea typeface="Montserrat"/>
                          <a:cs typeface="Montserrat"/>
                          <a:sym typeface="Montserrat"/>
                        </a:rPr>
                        <a:t>len(s)</a:t>
                      </a:r>
                      <a:endParaRPr sz="1300" b="1">
                        <a:solidFill>
                          <a:srgbClr val="3478AF"/>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fr" sz="1300" b="1">
                          <a:solidFill>
                            <a:srgbClr val="3478AF"/>
                          </a:solidFill>
                          <a:latin typeface="Montserrat"/>
                          <a:ea typeface="Montserrat"/>
                          <a:cs typeface="Montserrat"/>
                          <a:sym typeface="Montserrat"/>
                        </a:rPr>
                        <a:t>s.add(x)</a:t>
                      </a:r>
                      <a:endParaRPr sz="1300" b="1">
                        <a:solidFill>
                          <a:srgbClr val="3478AF"/>
                        </a:solidFill>
                        <a:latin typeface="Montserrat"/>
                        <a:ea typeface="Montserrat"/>
                        <a:cs typeface="Montserrat"/>
                        <a:sym typeface="Montserrat"/>
                      </a:endParaRPr>
                    </a:p>
                    <a:p>
                      <a:pPr marL="0" lvl="0" indent="0" algn="l" rtl="0">
                        <a:spcBef>
                          <a:spcPts val="0"/>
                        </a:spcBef>
                        <a:spcAft>
                          <a:spcPts val="0"/>
                        </a:spcAft>
                        <a:buNone/>
                      </a:pPr>
                      <a:r>
                        <a:rPr lang="fr" sz="1300" b="1">
                          <a:solidFill>
                            <a:srgbClr val="3478AF"/>
                          </a:solidFill>
                          <a:latin typeface="Montserrat"/>
                          <a:ea typeface="Montserrat"/>
                          <a:cs typeface="Montserrat"/>
                          <a:sym typeface="Montserrat"/>
                        </a:rPr>
                        <a:t>s.remove(x) / s.discard(x) </a:t>
                      </a:r>
                      <a:endParaRPr sz="1300" b="1">
                        <a:solidFill>
                          <a:srgbClr val="3478AF"/>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300" b="1">
                        <a:solidFill>
                          <a:srgbClr val="3478AF"/>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fr" sz="1300" b="1">
                          <a:solidFill>
                            <a:srgbClr val="3478AF"/>
                          </a:solidFill>
                          <a:latin typeface="Montserrat"/>
                          <a:ea typeface="Montserrat"/>
                          <a:cs typeface="Montserrat"/>
                          <a:sym typeface="Montserrat"/>
                        </a:rPr>
                        <a:t>s.union(t)</a:t>
                      </a:r>
                      <a:endParaRPr sz="1300" b="1">
                        <a:solidFill>
                          <a:srgbClr val="3478AF"/>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fr" sz="1300" b="1">
                          <a:solidFill>
                            <a:srgbClr val="3478AF"/>
                          </a:solidFill>
                          <a:latin typeface="Montserrat"/>
                          <a:ea typeface="Montserrat"/>
                          <a:cs typeface="Montserrat"/>
                          <a:sym typeface="Montserrat"/>
                        </a:rPr>
                        <a:t>s.intersection(t)</a:t>
                      </a:r>
                      <a:endParaRPr sz="1300" b="1">
                        <a:solidFill>
                          <a:srgbClr val="3478AF"/>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fr" sz="1300" b="1">
                          <a:solidFill>
                            <a:srgbClr val="3478AF"/>
                          </a:solidFill>
                          <a:latin typeface="Montserrat"/>
                          <a:ea typeface="Montserrat"/>
                          <a:cs typeface="Montserrat"/>
                          <a:sym typeface="Montserrat"/>
                        </a:rPr>
                        <a:t>s.différence(t)</a:t>
                      </a:r>
                      <a:endParaRPr sz="1300" b="1">
                        <a:solidFill>
                          <a:srgbClr val="3478AF"/>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fr" sz="1300" b="1">
                          <a:solidFill>
                            <a:srgbClr val="3478AF"/>
                          </a:solidFill>
                          <a:latin typeface="Montserrat"/>
                          <a:ea typeface="Montserrat"/>
                          <a:cs typeface="Montserrat"/>
                          <a:sym typeface="Montserrat"/>
                        </a:rPr>
                        <a:t>s.clear()</a:t>
                      </a:r>
                      <a:endParaRPr sz="1300" b="1">
                        <a:solidFill>
                          <a:srgbClr val="3478AF"/>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Retourne le nombre d’éléments dans l’ensemble s.</a:t>
                      </a:r>
                      <a:br>
                        <a:rPr lang="fr" sz="1300" b="1">
                          <a:solidFill>
                            <a:schemeClr val="dk1"/>
                          </a:solidFill>
                          <a:latin typeface="Montserrat"/>
                          <a:ea typeface="Montserrat"/>
                          <a:cs typeface="Montserrat"/>
                          <a:sym typeface="Montserrat"/>
                        </a:rPr>
                      </a:br>
                      <a:r>
                        <a:rPr lang="fr" sz="1300" b="1">
                          <a:solidFill>
                            <a:schemeClr val="dk1"/>
                          </a:solidFill>
                          <a:latin typeface="Montserrat"/>
                          <a:ea typeface="Montserrat"/>
                          <a:cs typeface="Montserrat"/>
                          <a:sym typeface="Montserrat"/>
                        </a:rPr>
                        <a:t>Ajoute l’élément x à l’ensemble s.</a:t>
                      </a:r>
                      <a:endParaRPr sz="1300" b="1">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Supprime l’élément x de l’ensemble s (remove() lève une erreur si x n’existe pas, discard() ne fait rien dans ce cas).</a:t>
                      </a:r>
                      <a:endParaRPr sz="1300" b="1">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Retourne l’ensemble de tous les éléments de s et t</a:t>
                      </a:r>
                      <a:endParaRPr sz="1300" b="1">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Retourne l’ensemble des éléments communs à s et t.</a:t>
                      </a:r>
                      <a:br>
                        <a:rPr lang="fr" sz="1300" b="1">
                          <a:solidFill>
                            <a:schemeClr val="dk1"/>
                          </a:solidFill>
                          <a:latin typeface="Montserrat"/>
                          <a:ea typeface="Montserrat"/>
                          <a:cs typeface="Montserrat"/>
                          <a:sym typeface="Montserrat"/>
                        </a:rPr>
                      </a:br>
                      <a:r>
                        <a:rPr lang="fr" sz="1300" b="1">
                          <a:solidFill>
                            <a:schemeClr val="dk1"/>
                          </a:solidFill>
                          <a:latin typeface="Montserrat"/>
                          <a:ea typeface="Montserrat"/>
                          <a:cs typeface="Montserrat"/>
                          <a:sym typeface="Montserrat"/>
                        </a:rPr>
                        <a:t>Retourne l’ensemble des éléments de s absents de t.</a:t>
                      </a:r>
                      <a:endParaRPr sz="1300" b="1">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Supprime tous les éléments de l’ensemble s.</a:t>
                      </a:r>
                      <a:endParaRPr sz="1300"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extLst>
                  <a:ext uri="{0D108BD9-81ED-4DB2-BD59-A6C34878D82A}">
                    <a16:rowId xmlns:a16="http://schemas.microsoft.com/office/drawing/2014/main" val="10001"/>
                  </a:ext>
                </a:extLst>
              </a:tr>
              <a:tr h="320075">
                <a:tc>
                  <a:txBody>
                    <a:bodyPr/>
                    <a:lstStyle/>
                    <a:p>
                      <a:pPr marL="0" lvl="0" indent="0" algn="l" rtl="0">
                        <a:spcBef>
                          <a:spcPts val="0"/>
                        </a:spcBef>
                        <a:spcAft>
                          <a:spcPts val="0"/>
                        </a:spcAft>
                        <a:buNone/>
                      </a:pPr>
                      <a:r>
                        <a:rPr lang="fr" sz="1300" b="1">
                          <a:solidFill>
                            <a:schemeClr val="dk1"/>
                          </a:solidFill>
                          <a:latin typeface="Montserrat"/>
                          <a:ea typeface="Montserrat"/>
                          <a:cs typeface="Montserrat"/>
                          <a:sym typeface="Montserrat"/>
                        </a:rPr>
                        <a:t>dict</a:t>
                      </a:r>
                      <a:endParaRPr sz="1300" b="1">
                        <a:solidFill>
                          <a:schemeClr val="dk1"/>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fr" sz="1300" b="1">
                          <a:solidFill>
                            <a:srgbClr val="3478AF"/>
                          </a:solidFill>
                          <a:latin typeface="Montserrat"/>
                          <a:ea typeface="Montserrat"/>
                          <a:cs typeface="Montserrat"/>
                          <a:sym typeface="Montserrat"/>
                        </a:rPr>
                        <a:t>len(d)</a:t>
                      </a:r>
                      <a:endParaRPr sz="1300" b="1">
                        <a:solidFill>
                          <a:srgbClr val="3478AF"/>
                        </a:solidFill>
                        <a:latin typeface="Montserrat"/>
                        <a:ea typeface="Montserrat"/>
                        <a:cs typeface="Montserrat"/>
                        <a:sym typeface="Montserrat"/>
                      </a:endParaRPr>
                    </a:p>
                    <a:p>
                      <a:pPr marL="0" lvl="0" indent="0" algn="l" rtl="0">
                        <a:spcBef>
                          <a:spcPts val="0"/>
                        </a:spcBef>
                        <a:spcAft>
                          <a:spcPts val="0"/>
                        </a:spcAft>
                        <a:buNone/>
                      </a:pPr>
                      <a:r>
                        <a:rPr lang="fr" sz="1300" b="1">
                          <a:solidFill>
                            <a:srgbClr val="3478AF"/>
                          </a:solidFill>
                          <a:latin typeface="Montserrat"/>
                          <a:ea typeface="Montserrat"/>
                          <a:cs typeface="Montserrat"/>
                          <a:sym typeface="Montserrat"/>
                        </a:rPr>
                        <a:t>d.keys() / d.values() / d.items() </a:t>
                      </a:r>
                      <a:endParaRPr sz="1300" b="1">
                        <a:solidFill>
                          <a:srgbClr val="3478AF"/>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fr" sz="1300" b="1">
                          <a:solidFill>
                            <a:srgbClr val="3478AF"/>
                          </a:solidFill>
                          <a:latin typeface="Montserrat"/>
                          <a:ea typeface="Montserrat"/>
                          <a:cs typeface="Montserrat"/>
                          <a:sym typeface="Montserrat"/>
                        </a:rPr>
                        <a:t>d.get("clé")</a:t>
                      </a:r>
                      <a:endParaRPr sz="1300" b="1">
                        <a:solidFill>
                          <a:srgbClr val="3478AF"/>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fr" sz="1300" b="1">
                          <a:solidFill>
                            <a:srgbClr val="3478AF"/>
                          </a:solidFill>
                          <a:latin typeface="Montserrat"/>
                          <a:ea typeface="Montserrat"/>
                          <a:cs typeface="Montserrat"/>
                          <a:sym typeface="Montserrat"/>
                        </a:rPr>
                        <a:t>d.update({...})</a:t>
                      </a:r>
                      <a:endParaRPr sz="1300" b="1">
                        <a:solidFill>
                          <a:srgbClr val="3478AF"/>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fr" sz="1300" b="1">
                          <a:solidFill>
                            <a:srgbClr val="3478AF"/>
                          </a:solidFill>
                          <a:latin typeface="Montserrat"/>
                          <a:ea typeface="Montserrat"/>
                          <a:cs typeface="Montserrat"/>
                          <a:sym typeface="Montserrat"/>
                        </a:rPr>
                        <a:t>d.pop("clé")</a:t>
                      </a:r>
                      <a:endParaRPr sz="1300" b="1">
                        <a:solidFill>
                          <a:srgbClr val="3478AF"/>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fr" sz="1300" b="1">
                          <a:solidFill>
                            <a:srgbClr val="3478AF"/>
                          </a:solidFill>
                          <a:latin typeface="Montserrat"/>
                          <a:ea typeface="Montserrat"/>
                          <a:cs typeface="Montserrat"/>
                          <a:sym typeface="Montserrat"/>
                        </a:rPr>
                        <a:t>d.clear()</a:t>
                      </a:r>
                      <a:endParaRPr sz="1300" b="1">
                        <a:solidFill>
                          <a:srgbClr val="3478AF"/>
                        </a:solidFill>
                        <a:latin typeface="Montserrat"/>
                        <a:ea typeface="Montserrat"/>
                        <a:cs typeface="Montserrat"/>
                        <a:sym typeface="Montserrat"/>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Retourne le nombre de clé-valeur dans le dictionnaire d.</a:t>
                      </a:r>
                      <a:endParaRPr sz="1300" b="1">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Retourne les clés, les valeurs, ou les paires clé-valeur de d.</a:t>
                      </a:r>
                      <a:endParaRPr sz="1300" b="1">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1300" b="1">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Retourne la valeur de "clé" ou None si elle n'existe pas.</a:t>
                      </a:r>
                      <a:endParaRPr sz="1300" b="1">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Ajoute ou met à jour les paires clé-valeur dans d.</a:t>
                      </a:r>
                      <a:endParaRPr sz="1300" b="1">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Supprime et retourne la valeur associée à "clé" dans d.</a:t>
                      </a:r>
                      <a:endParaRPr sz="1300" b="1">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fr" sz="1300" b="1">
                          <a:solidFill>
                            <a:schemeClr val="dk1"/>
                          </a:solidFill>
                          <a:latin typeface="Montserrat"/>
                          <a:ea typeface="Montserrat"/>
                          <a:cs typeface="Montserrat"/>
                          <a:sym typeface="Montserrat"/>
                        </a:rPr>
                        <a:t>Supprime toutes les paires clé-valeur du dictionnaire d.</a:t>
                      </a:r>
                      <a:endParaRPr sz="1100">
                        <a:solidFill>
                          <a:schemeClr val="dk1"/>
                        </a:solidFill>
                      </a:endParaRPr>
                    </a:p>
                  </a:txBody>
                  <a:tcPr marL="91425" marR="91425" marT="91425" marB="91425">
                    <a:lnL w="9525" cap="flat" cmpd="sng">
                      <a:solidFill>
                        <a:srgbClr val="FBCC06"/>
                      </a:solidFill>
                      <a:prstDash val="solid"/>
                      <a:round/>
                      <a:headEnd type="none" w="sm" len="sm"/>
                      <a:tailEnd type="none" w="sm" len="sm"/>
                    </a:lnL>
                    <a:lnR w="9525" cap="flat" cmpd="sng">
                      <a:solidFill>
                        <a:srgbClr val="FBCC06"/>
                      </a:solidFill>
                      <a:prstDash val="solid"/>
                      <a:round/>
                      <a:headEnd type="none" w="sm" len="sm"/>
                      <a:tailEnd type="none" w="sm" len="sm"/>
                    </a:lnR>
                    <a:lnT w="9525" cap="flat" cmpd="sng">
                      <a:solidFill>
                        <a:srgbClr val="FBCC06"/>
                      </a:solidFill>
                      <a:prstDash val="solid"/>
                      <a:round/>
                      <a:headEnd type="none" w="sm" len="sm"/>
                      <a:tailEnd type="none" w="sm" len="sm"/>
                    </a:lnT>
                    <a:lnB w="9525" cap="flat" cmpd="sng">
                      <a:solidFill>
                        <a:srgbClr val="FBCC06"/>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52" name="Google Shape;352;p27"/>
          <p:cNvSpPr/>
          <p:nvPr/>
        </p:nvSpPr>
        <p:spPr>
          <a:xfrm>
            <a:off x="311919" y="163714"/>
            <a:ext cx="3042300" cy="4002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FFFF"/>
                </a:solidFill>
                <a:latin typeface="Montserrat"/>
                <a:ea typeface="Montserrat"/>
                <a:cs typeface="Montserrat"/>
                <a:sym typeface="Montserrat"/>
              </a:rPr>
              <a:t>Types de données :</a:t>
            </a:r>
            <a:endParaRPr b="1">
              <a:solidFill>
                <a:srgbClr val="FFFFFF"/>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8"/>
          <p:cNvSpPr/>
          <p:nvPr/>
        </p:nvSpPr>
        <p:spPr>
          <a:xfrm>
            <a:off x="0" y="2250"/>
            <a:ext cx="9144000" cy="2830200"/>
          </a:xfrm>
          <a:prstGeom prst="rect">
            <a:avLst/>
          </a:prstGeom>
          <a:solidFill>
            <a:srgbClr val="3478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28"/>
          <p:cNvSpPr txBox="1">
            <a:spLocks noGrp="1"/>
          </p:cNvSpPr>
          <p:nvPr>
            <p:ph type="body" idx="1"/>
          </p:nvPr>
        </p:nvSpPr>
        <p:spPr>
          <a:xfrm>
            <a:off x="457700" y="260575"/>
            <a:ext cx="8223300" cy="2729100"/>
          </a:xfrm>
          <a:prstGeom prst="rect">
            <a:avLst/>
          </a:prstGeom>
          <a:solidFill>
            <a:schemeClr val="lt1"/>
          </a:solidFill>
          <a:ln>
            <a:noFill/>
          </a:ln>
        </p:spPr>
        <p:txBody>
          <a:bodyPr spcFirstLastPara="1" wrap="square" lIns="91425" tIns="91425" rIns="91425" bIns="91425" anchor="t" anchorCtr="0">
            <a:normAutofit/>
          </a:bodyPr>
          <a:lstStyle/>
          <a:p>
            <a:pPr marL="0" lvl="0" indent="0" algn="l" rtl="0">
              <a:lnSpc>
                <a:spcPct val="120000"/>
              </a:lnSpc>
              <a:spcBef>
                <a:spcPts val="1400"/>
              </a:spcBef>
              <a:spcAft>
                <a:spcPts val="0"/>
              </a:spcAft>
              <a:buSzPts val="770"/>
              <a:buNone/>
            </a:pPr>
            <a:r>
              <a:rPr lang="fr" sz="1620" b="1">
                <a:solidFill>
                  <a:srgbClr val="3478AF"/>
                </a:solidFill>
                <a:latin typeface="Montserrat"/>
                <a:ea typeface="Montserrat"/>
                <a:cs typeface="Montserrat"/>
                <a:sym typeface="Montserrat"/>
              </a:rPr>
              <a:t>Exercice 1 : </a:t>
            </a:r>
            <a:endParaRPr sz="1620" b="1">
              <a:solidFill>
                <a:srgbClr val="3478AF"/>
              </a:solidFill>
              <a:latin typeface="Montserrat"/>
              <a:ea typeface="Montserrat"/>
              <a:cs typeface="Montserrat"/>
              <a:sym typeface="Montserrat"/>
            </a:endParaRPr>
          </a:p>
          <a:p>
            <a:pPr marL="457200" lvl="0" indent="-331470" algn="l" rtl="0">
              <a:lnSpc>
                <a:spcPct val="105000"/>
              </a:lnSpc>
              <a:spcBef>
                <a:spcPts val="400"/>
              </a:spcBef>
              <a:spcAft>
                <a:spcPts val="0"/>
              </a:spcAft>
              <a:buClr>
                <a:srgbClr val="3478AF"/>
              </a:buClr>
              <a:buSzPts val="1620"/>
              <a:buFont typeface="Montserrat"/>
              <a:buAutoNum type="arabicPeriod"/>
            </a:pPr>
            <a:r>
              <a:rPr lang="fr" sz="1620" b="1">
                <a:solidFill>
                  <a:srgbClr val="3478AF"/>
                </a:solidFill>
                <a:latin typeface="Montserrat"/>
                <a:ea typeface="Montserrat"/>
                <a:cs typeface="Montserrat"/>
                <a:sym typeface="Montserrat"/>
              </a:rPr>
              <a:t>Créez une liste nommée fruits contenant les éléments suivants : </a:t>
            </a:r>
            <a:r>
              <a:rPr lang="fr" sz="1620" b="1">
                <a:solidFill>
                  <a:schemeClr val="dk1"/>
                </a:solidFill>
                <a:latin typeface="Montserrat"/>
                <a:ea typeface="Montserrat"/>
                <a:cs typeface="Montserrat"/>
                <a:sym typeface="Montserrat"/>
              </a:rPr>
              <a:t>"pomme", "banane", "cerise", "datte"</a:t>
            </a:r>
            <a:r>
              <a:rPr lang="fr" sz="1620" b="1">
                <a:solidFill>
                  <a:srgbClr val="3478AF"/>
                </a:solidFill>
                <a:latin typeface="Montserrat"/>
                <a:ea typeface="Montserrat"/>
                <a:cs typeface="Montserrat"/>
                <a:sym typeface="Montserrat"/>
              </a:rPr>
              <a:t>.</a:t>
            </a:r>
            <a:endParaRPr sz="1620" b="1">
              <a:solidFill>
                <a:srgbClr val="3478AF"/>
              </a:solidFill>
              <a:latin typeface="Montserrat"/>
              <a:ea typeface="Montserrat"/>
              <a:cs typeface="Montserrat"/>
              <a:sym typeface="Montserrat"/>
            </a:endParaRPr>
          </a:p>
          <a:p>
            <a:pPr marL="457200" lvl="0" indent="-331470" algn="l" rtl="0">
              <a:lnSpc>
                <a:spcPct val="105000"/>
              </a:lnSpc>
              <a:spcBef>
                <a:spcPts val="0"/>
              </a:spcBef>
              <a:spcAft>
                <a:spcPts val="0"/>
              </a:spcAft>
              <a:buClr>
                <a:srgbClr val="3478AF"/>
              </a:buClr>
              <a:buSzPts val="1620"/>
              <a:buFont typeface="Montserrat"/>
              <a:buAutoNum type="arabicPeriod"/>
            </a:pPr>
            <a:r>
              <a:rPr lang="fr" sz="1620" b="1">
                <a:solidFill>
                  <a:srgbClr val="3478AF"/>
                </a:solidFill>
                <a:latin typeface="Montserrat"/>
                <a:ea typeface="Montserrat"/>
                <a:cs typeface="Montserrat"/>
                <a:sym typeface="Montserrat"/>
              </a:rPr>
              <a:t>Affichez le premier élément de la liste.</a:t>
            </a:r>
            <a:endParaRPr sz="1620" b="1">
              <a:solidFill>
                <a:srgbClr val="3478AF"/>
              </a:solidFill>
              <a:latin typeface="Montserrat"/>
              <a:ea typeface="Montserrat"/>
              <a:cs typeface="Montserrat"/>
              <a:sym typeface="Montserrat"/>
            </a:endParaRPr>
          </a:p>
          <a:p>
            <a:pPr marL="457200" lvl="0" indent="-331470" algn="l" rtl="0">
              <a:lnSpc>
                <a:spcPct val="105000"/>
              </a:lnSpc>
              <a:spcBef>
                <a:spcPts val="0"/>
              </a:spcBef>
              <a:spcAft>
                <a:spcPts val="0"/>
              </a:spcAft>
              <a:buClr>
                <a:srgbClr val="3478AF"/>
              </a:buClr>
              <a:buSzPts val="1620"/>
              <a:buFont typeface="Montserrat"/>
              <a:buAutoNum type="arabicPeriod"/>
            </a:pPr>
            <a:r>
              <a:rPr lang="fr" sz="1620" b="1">
                <a:solidFill>
                  <a:srgbClr val="3478AF"/>
                </a:solidFill>
                <a:latin typeface="Montserrat"/>
                <a:ea typeface="Montserrat"/>
                <a:cs typeface="Montserrat"/>
                <a:sym typeface="Montserrat"/>
              </a:rPr>
              <a:t>Affichez le dernier élément de la liste.</a:t>
            </a:r>
            <a:endParaRPr sz="1620" b="1">
              <a:solidFill>
                <a:srgbClr val="3478AF"/>
              </a:solidFill>
              <a:latin typeface="Montserrat"/>
              <a:ea typeface="Montserrat"/>
              <a:cs typeface="Montserrat"/>
              <a:sym typeface="Montserrat"/>
            </a:endParaRPr>
          </a:p>
          <a:p>
            <a:pPr marL="457200" lvl="0" indent="-331470" algn="l" rtl="0">
              <a:lnSpc>
                <a:spcPct val="105000"/>
              </a:lnSpc>
              <a:spcBef>
                <a:spcPts val="0"/>
              </a:spcBef>
              <a:spcAft>
                <a:spcPts val="0"/>
              </a:spcAft>
              <a:buClr>
                <a:srgbClr val="3478AF"/>
              </a:buClr>
              <a:buSzPts val="1620"/>
              <a:buFont typeface="Montserrat"/>
              <a:buAutoNum type="arabicPeriod"/>
            </a:pPr>
            <a:r>
              <a:rPr lang="fr" sz="1620" b="1">
                <a:solidFill>
                  <a:srgbClr val="3478AF"/>
                </a:solidFill>
                <a:latin typeface="Montserrat"/>
                <a:ea typeface="Montserrat"/>
                <a:cs typeface="Montserrat"/>
                <a:sym typeface="Montserrat"/>
              </a:rPr>
              <a:t>Ajoutez "orange" à la fin de la liste.</a:t>
            </a:r>
            <a:endParaRPr sz="1620" b="1">
              <a:solidFill>
                <a:srgbClr val="3478AF"/>
              </a:solidFill>
              <a:latin typeface="Montserrat"/>
              <a:ea typeface="Montserrat"/>
              <a:cs typeface="Montserrat"/>
              <a:sym typeface="Montserrat"/>
            </a:endParaRPr>
          </a:p>
          <a:p>
            <a:pPr marL="457200" lvl="0" indent="-331470" algn="l" rtl="0">
              <a:lnSpc>
                <a:spcPct val="105000"/>
              </a:lnSpc>
              <a:spcBef>
                <a:spcPts val="0"/>
              </a:spcBef>
              <a:spcAft>
                <a:spcPts val="0"/>
              </a:spcAft>
              <a:buClr>
                <a:srgbClr val="3478AF"/>
              </a:buClr>
              <a:buSzPts val="1620"/>
              <a:buFont typeface="Montserrat"/>
              <a:buAutoNum type="arabicPeriod"/>
            </a:pPr>
            <a:r>
              <a:rPr lang="fr" sz="1620" b="1">
                <a:solidFill>
                  <a:srgbClr val="3478AF"/>
                </a:solidFill>
                <a:latin typeface="Montserrat"/>
                <a:ea typeface="Montserrat"/>
                <a:cs typeface="Montserrat"/>
                <a:sym typeface="Montserrat"/>
              </a:rPr>
              <a:t>Insérez "kiwi" à la deuxième position de la liste.</a:t>
            </a:r>
            <a:endParaRPr sz="1620" b="1">
              <a:solidFill>
                <a:srgbClr val="3478AF"/>
              </a:solidFill>
              <a:latin typeface="Montserrat"/>
              <a:ea typeface="Montserrat"/>
              <a:cs typeface="Montserrat"/>
              <a:sym typeface="Montserrat"/>
            </a:endParaRPr>
          </a:p>
          <a:p>
            <a:pPr marL="457200" lvl="0" indent="-331470" algn="l" rtl="0">
              <a:lnSpc>
                <a:spcPct val="105000"/>
              </a:lnSpc>
              <a:spcBef>
                <a:spcPts val="0"/>
              </a:spcBef>
              <a:spcAft>
                <a:spcPts val="0"/>
              </a:spcAft>
              <a:buClr>
                <a:srgbClr val="3478AF"/>
              </a:buClr>
              <a:buSzPts val="1620"/>
              <a:buFont typeface="Montserrat"/>
              <a:buAutoNum type="arabicPeriod"/>
            </a:pPr>
            <a:r>
              <a:rPr lang="fr" sz="1620" b="1">
                <a:solidFill>
                  <a:srgbClr val="3478AF"/>
                </a:solidFill>
                <a:latin typeface="Montserrat"/>
                <a:ea typeface="Montserrat"/>
                <a:cs typeface="Montserrat"/>
                <a:sym typeface="Montserrat"/>
              </a:rPr>
              <a:t>Supprimez "banane" de la liste.</a:t>
            </a:r>
            <a:endParaRPr sz="1620" b="1">
              <a:solidFill>
                <a:srgbClr val="3478AF"/>
              </a:solidFill>
              <a:latin typeface="Montserrat"/>
              <a:ea typeface="Montserrat"/>
              <a:cs typeface="Montserrat"/>
              <a:sym typeface="Montserrat"/>
            </a:endParaRPr>
          </a:p>
          <a:p>
            <a:pPr marL="457200" lvl="0" indent="-331470" algn="l" rtl="0">
              <a:lnSpc>
                <a:spcPct val="105000"/>
              </a:lnSpc>
              <a:spcBef>
                <a:spcPts val="0"/>
              </a:spcBef>
              <a:spcAft>
                <a:spcPts val="0"/>
              </a:spcAft>
              <a:buClr>
                <a:srgbClr val="3478AF"/>
              </a:buClr>
              <a:buSzPts val="1620"/>
              <a:buFont typeface="Montserrat"/>
              <a:buAutoNum type="arabicPeriod"/>
            </a:pPr>
            <a:r>
              <a:rPr lang="fr" sz="1620" b="1">
                <a:solidFill>
                  <a:srgbClr val="3478AF"/>
                </a:solidFill>
                <a:latin typeface="Montserrat"/>
                <a:ea typeface="Montserrat"/>
                <a:cs typeface="Montserrat"/>
                <a:sym typeface="Montserrat"/>
              </a:rPr>
              <a:t>Affichez la liste finale.</a:t>
            </a:r>
            <a:endParaRPr sz="1620" b="1">
              <a:solidFill>
                <a:srgbClr val="3478AF"/>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0"/>
          <p:cNvSpPr/>
          <p:nvPr/>
        </p:nvSpPr>
        <p:spPr>
          <a:xfrm>
            <a:off x="0" y="2250"/>
            <a:ext cx="9144000" cy="2830200"/>
          </a:xfrm>
          <a:prstGeom prst="rect">
            <a:avLst/>
          </a:prstGeom>
          <a:solidFill>
            <a:srgbClr val="3478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2" name="Google Shape;372;p30"/>
          <p:cNvSpPr txBox="1">
            <a:spLocks noGrp="1"/>
          </p:cNvSpPr>
          <p:nvPr>
            <p:ph type="body" idx="1"/>
          </p:nvPr>
        </p:nvSpPr>
        <p:spPr>
          <a:xfrm>
            <a:off x="457700" y="260575"/>
            <a:ext cx="8223300" cy="2729100"/>
          </a:xfrm>
          <a:prstGeom prst="rect">
            <a:avLst/>
          </a:prstGeom>
          <a:solidFill>
            <a:schemeClr val="lt1"/>
          </a:solidFill>
          <a:ln>
            <a:noFill/>
          </a:ln>
        </p:spPr>
        <p:txBody>
          <a:bodyPr spcFirstLastPara="1" wrap="square" lIns="91425" tIns="91425" rIns="91425" bIns="91425" anchor="t" anchorCtr="0">
            <a:noAutofit/>
          </a:bodyPr>
          <a:lstStyle/>
          <a:p>
            <a:pPr marL="0" marR="0" lvl="0" indent="0" algn="l" rtl="0">
              <a:lnSpc>
                <a:spcPct val="100000"/>
              </a:lnSpc>
              <a:spcBef>
                <a:spcPts val="1400"/>
              </a:spcBef>
              <a:spcAft>
                <a:spcPts val="0"/>
              </a:spcAft>
              <a:buClr>
                <a:srgbClr val="000000"/>
              </a:buClr>
              <a:buSzPts val="275"/>
              <a:buFont typeface="Arial"/>
              <a:buNone/>
            </a:pPr>
            <a:r>
              <a:rPr lang="fr" sz="1604" b="1">
                <a:solidFill>
                  <a:srgbClr val="3478AF"/>
                </a:solidFill>
                <a:latin typeface="Montserrat"/>
                <a:ea typeface="Montserrat"/>
                <a:cs typeface="Montserrat"/>
                <a:sym typeface="Montserrat"/>
              </a:rPr>
              <a:t>Exercice 2 : </a:t>
            </a:r>
            <a:endParaRPr sz="1604" b="1">
              <a:solidFill>
                <a:srgbClr val="3478AF"/>
              </a:solidFill>
              <a:latin typeface="Montserrat"/>
              <a:ea typeface="Montserrat"/>
              <a:cs typeface="Montserrat"/>
              <a:sym typeface="Montserrat"/>
            </a:endParaRPr>
          </a:p>
          <a:p>
            <a:pPr marL="457200" marR="0" lvl="0" indent="-330517" algn="l" rtl="0">
              <a:lnSpc>
                <a:spcPct val="100000"/>
              </a:lnSpc>
              <a:spcBef>
                <a:spcPts val="1400"/>
              </a:spcBef>
              <a:spcAft>
                <a:spcPts val="0"/>
              </a:spcAft>
              <a:buClr>
                <a:srgbClr val="3478AF"/>
              </a:buClr>
              <a:buSzPts val="1605"/>
              <a:buFont typeface="Montserrat"/>
              <a:buAutoNum type="arabicPeriod"/>
            </a:pPr>
            <a:r>
              <a:rPr lang="fr" sz="1604" b="1">
                <a:solidFill>
                  <a:srgbClr val="3478AF"/>
                </a:solidFill>
                <a:latin typeface="Montserrat"/>
                <a:ea typeface="Montserrat"/>
                <a:cs typeface="Montserrat"/>
                <a:sym typeface="Montserrat"/>
              </a:rPr>
              <a:t>Créez un dictionnaire nommé personne avec les clés et valeurs suivantes : </a:t>
            </a:r>
            <a:r>
              <a:rPr lang="fr" sz="1604" b="1">
                <a:solidFill>
                  <a:schemeClr val="dk1"/>
                </a:solidFill>
                <a:latin typeface="Montserrat"/>
                <a:ea typeface="Montserrat"/>
                <a:cs typeface="Montserrat"/>
                <a:sym typeface="Montserrat"/>
              </a:rPr>
              <a:t>{nom: "Dupont", prenom: "Jean", age: 30, ville: "Paris"}</a:t>
            </a:r>
            <a:endParaRPr sz="1604" b="1">
              <a:solidFill>
                <a:schemeClr val="dk1"/>
              </a:solidFill>
              <a:latin typeface="Montserrat"/>
              <a:ea typeface="Montserrat"/>
              <a:cs typeface="Montserrat"/>
              <a:sym typeface="Montserrat"/>
            </a:endParaRPr>
          </a:p>
          <a:p>
            <a:pPr marL="457200" marR="0" lvl="0" indent="-330517" algn="l" rtl="0">
              <a:lnSpc>
                <a:spcPct val="100000"/>
              </a:lnSpc>
              <a:spcBef>
                <a:spcPts val="0"/>
              </a:spcBef>
              <a:spcAft>
                <a:spcPts val="0"/>
              </a:spcAft>
              <a:buClr>
                <a:srgbClr val="3478AF"/>
              </a:buClr>
              <a:buSzPts val="1605"/>
              <a:buFont typeface="Montserrat"/>
              <a:buAutoNum type="arabicPeriod"/>
            </a:pPr>
            <a:r>
              <a:rPr lang="fr" sz="1604" b="1">
                <a:solidFill>
                  <a:srgbClr val="3478AF"/>
                </a:solidFill>
                <a:latin typeface="Montserrat"/>
                <a:ea typeface="Montserrat"/>
                <a:cs typeface="Montserrat"/>
                <a:sym typeface="Montserrat"/>
              </a:rPr>
              <a:t>Affichez la valeur associée à la clé nom.</a:t>
            </a:r>
            <a:endParaRPr sz="1604" b="1">
              <a:solidFill>
                <a:srgbClr val="3478AF"/>
              </a:solidFill>
              <a:latin typeface="Montserrat"/>
              <a:ea typeface="Montserrat"/>
              <a:cs typeface="Montserrat"/>
              <a:sym typeface="Montserrat"/>
            </a:endParaRPr>
          </a:p>
          <a:p>
            <a:pPr marL="457200" marR="0" lvl="0" indent="-330517" algn="l" rtl="0">
              <a:lnSpc>
                <a:spcPct val="100000"/>
              </a:lnSpc>
              <a:spcBef>
                <a:spcPts val="0"/>
              </a:spcBef>
              <a:spcAft>
                <a:spcPts val="0"/>
              </a:spcAft>
              <a:buClr>
                <a:srgbClr val="3478AF"/>
              </a:buClr>
              <a:buSzPts val="1605"/>
              <a:buFont typeface="Montserrat"/>
              <a:buAutoNum type="arabicPeriod"/>
            </a:pPr>
            <a:r>
              <a:rPr lang="fr" sz="1604" b="1">
                <a:solidFill>
                  <a:srgbClr val="3478AF"/>
                </a:solidFill>
                <a:latin typeface="Montserrat"/>
                <a:ea typeface="Montserrat"/>
                <a:cs typeface="Montserrat"/>
                <a:sym typeface="Montserrat"/>
              </a:rPr>
              <a:t>Modifiez l'âge de la personne à 31 ans.</a:t>
            </a:r>
            <a:endParaRPr sz="1604" b="1">
              <a:solidFill>
                <a:srgbClr val="3478AF"/>
              </a:solidFill>
              <a:latin typeface="Montserrat"/>
              <a:ea typeface="Montserrat"/>
              <a:cs typeface="Montserrat"/>
              <a:sym typeface="Montserrat"/>
            </a:endParaRPr>
          </a:p>
          <a:p>
            <a:pPr marL="457200" marR="0" lvl="0" indent="-330517" algn="l" rtl="0">
              <a:lnSpc>
                <a:spcPct val="100000"/>
              </a:lnSpc>
              <a:spcBef>
                <a:spcPts val="0"/>
              </a:spcBef>
              <a:spcAft>
                <a:spcPts val="0"/>
              </a:spcAft>
              <a:buClr>
                <a:srgbClr val="3478AF"/>
              </a:buClr>
              <a:buSzPts val="1605"/>
              <a:buFont typeface="Montserrat"/>
              <a:buAutoNum type="arabicPeriod"/>
            </a:pPr>
            <a:r>
              <a:rPr lang="fr" sz="1604" b="1">
                <a:solidFill>
                  <a:srgbClr val="3478AF"/>
                </a:solidFill>
                <a:latin typeface="Montserrat"/>
                <a:ea typeface="Montserrat"/>
                <a:cs typeface="Montserrat"/>
                <a:sym typeface="Montserrat"/>
              </a:rPr>
              <a:t>Ajoutez une nouvelle paire clé-valeur : profession: "Ingénieur".</a:t>
            </a:r>
            <a:endParaRPr sz="1604" b="1">
              <a:solidFill>
                <a:srgbClr val="3478AF"/>
              </a:solidFill>
              <a:latin typeface="Montserrat"/>
              <a:ea typeface="Montserrat"/>
              <a:cs typeface="Montserrat"/>
              <a:sym typeface="Montserrat"/>
            </a:endParaRPr>
          </a:p>
          <a:p>
            <a:pPr marL="457200" marR="0" lvl="0" indent="-330517" algn="l" rtl="0">
              <a:lnSpc>
                <a:spcPct val="100000"/>
              </a:lnSpc>
              <a:spcBef>
                <a:spcPts val="0"/>
              </a:spcBef>
              <a:spcAft>
                <a:spcPts val="0"/>
              </a:spcAft>
              <a:buClr>
                <a:srgbClr val="3478AF"/>
              </a:buClr>
              <a:buSzPts val="1605"/>
              <a:buFont typeface="Montserrat"/>
              <a:buAutoNum type="arabicPeriod"/>
            </a:pPr>
            <a:r>
              <a:rPr lang="fr" sz="1604" b="1">
                <a:solidFill>
                  <a:srgbClr val="3478AF"/>
                </a:solidFill>
                <a:latin typeface="Montserrat"/>
                <a:ea typeface="Montserrat"/>
                <a:cs typeface="Montserrat"/>
                <a:sym typeface="Montserrat"/>
              </a:rPr>
              <a:t>Supprimez la clé ville du dictionnaire.</a:t>
            </a:r>
            <a:endParaRPr sz="1604" b="1">
              <a:solidFill>
                <a:srgbClr val="3478AF"/>
              </a:solidFill>
              <a:latin typeface="Montserrat"/>
              <a:ea typeface="Montserrat"/>
              <a:cs typeface="Montserrat"/>
              <a:sym typeface="Montserrat"/>
            </a:endParaRPr>
          </a:p>
          <a:p>
            <a:pPr marL="457200" marR="0" lvl="0" indent="-330517" algn="l" rtl="0">
              <a:lnSpc>
                <a:spcPct val="100000"/>
              </a:lnSpc>
              <a:spcBef>
                <a:spcPts val="0"/>
              </a:spcBef>
              <a:spcAft>
                <a:spcPts val="0"/>
              </a:spcAft>
              <a:buClr>
                <a:srgbClr val="3478AF"/>
              </a:buClr>
              <a:buSzPts val="1605"/>
              <a:buFont typeface="Montserrat"/>
              <a:buAutoNum type="arabicPeriod"/>
            </a:pPr>
            <a:r>
              <a:rPr lang="fr" sz="1604" b="1">
                <a:solidFill>
                  <a:srgbClr val="3478AF"/>
                </a:solidFill>
                <a:latin typeface="Montserrat"/>
                <a:ea typeface="Montserrat"/>
                <a:cs typeface="Montserrat"/>
                <a:sym typeface="Montserrat"/>
              </a:rPr>
              <a:t>Affichez le dictionnaire final.</a:t>
            </a:r>
            <a:endParaRPr sz="1604" b="1">
              <a:solidFill>
                <a:srgbClr val="3478AF"/>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32" title="colored_background_image.png"/>
          <p:cNvPicPr preferRelativeResize="0"/>
          <p:nvPr/>
        </p:nvPicPr>
        <p:blipFill>
          <a:blip r:embed="rId3">
            <a:alphaModFix/>
          </a:blip>
          <a:stretch>
            <a:fillRect/>
          </a:stretch>
        </p:blipFill>
        <p:spPr>
          <a:xfrm>
            <a:off x="0" y="0"/>
            <a:ext cx="9144001" cy="5143500"/>
          </a:xfrm>
          <a:prstGeom prst="rect">
            <a:avLst/>
          </a:prstGeom>
          <a:noFill/>
          <a:ln>
            <a:noFill/>
          </a:ln>
        </p:spPr>
      </p:pic>
      <p:sp>
        <p:nvSpPr>
          <p:cNvPr id="386" name="Google Shape;386;p32"/>
          <p:cNvSpPr/>
          <p:nvPr/>
        </p:nvSpPr>
        <p:spPr>
          <a:xfrm>
            <a:off x="4639600" y="4048125"/>
            <a:ext cx="4593600" cy="7293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fr" sz="2700">
                <a:solidFill>
                  <a:srgbClr val="3478AF"/>
                </a:solidFill>
                <a:latin typeface="Montserrat Black"/>
                <a:ea typeface="Montserrat Black"/>
                <a:cs typeface="Montserrat Black"/>
                <a:sym typeface="Montserrat Black"/>
              </a:rPr>
              <a:t>Structures de contrôle</a:t>
            </a:r>
            <a:endParaRPr sz="2700">
              <a:solidFill>
                <a:srgbClr val="3478AF"/>
              </a:solidFill>
              <a:latin typeface="Montserrat Black"/>
              <a:ea typeface="Montserrat Black"/>
              <a:cs typeface="Montserrat Black"/>
              <a:sym typeface="Montserrat Black"/>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3"/>
          <p:cNvSpPr txBox="1">
            <a:spLocks noGrp="1"/>
          </p:cNvSpPr>
          <p:nvPr>
            <p:ph type="title"/>
          </p:nvPr>
        </p:nvSpPr>
        <p:spPr>
          <a:xfrm>
            <a:off x="368700" y="209925"/>
            <a:ext cx="8326800" cy="67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2600" b="1">
                <a:solidFill>
                  <a:srgbClr val="3478AF"/>
                </a:solidFill>
                <a:latin typeface="Montserrat"/>
                <a:ea typeface="Montserrat"/>
                <a:cs typeface="Montserrat"/>
                <a:sym typeface="Montserrat"/>
              </a:rPr>
              <a:t>Structures de Contrôle</a:t>
            </a:r>
            <a:endParaRPr sz="2600" b="1">
              <a:solidFill>
                <a:srgbClr val="3478AF"/>
              </a:solidFill>
              <a:latin typeface="Montserrat"/>
              <a:ea typeface="Montserrat"/>
              <a:cs typeface="Montserrat"/>
              <a:sym typeface="Montserrat"/>
            </a:endParaRPr>
          </a:p>
        </p:txBody>
      </p:sp>
      <p:sp>
        <p:nvSpPr>
          <p:cNvPr id="392" name="Google Shape;392;p33"/>
          <p:cNvSpPr/>
          <p:nvPr/>
        </p:nvSpPr>
        <p:spPr>
          <a:xfrm>
            <a:off x="623232" y="949198"/>
            <a:ext cx="3042300" cy="4002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FFFF"/>
                </a:solidFill>
                <a:latin typeface="Montserrat"/>
                <a:ea typeface="Montserrat"/>
                <a:cs typeface="Montserrat"/>
                <a:sym typeface="Montserrat"/>
              </a:rPr>
              <a:t>Conditionnelle if / elif / else</a:t>
            </a:r>
            <a:endParaRPr b="1">
              <a:solidFill>
                <a:srgbClr val="FFFFFF"/>
              </a:solidFill>
              <a:latin typeface="Montserrat"/>
              <a:ea typeface="Montserrat"/>
              <a:cs typeface="Montserrat"/>
              <a:sym typeface="Montserrat"/>
            </a:endParaRPr>
          </a:p>
        </p:txBody>
      </p:sp>
      <p:sp>
        <p:nvSpPr>
          <p:cNvPr id="393" name="Google Shape;393;p33"/>
          <p:cNvSpPr/>
          <p:nvPr/>
        </p:nvSpPr>
        <p:spPr>
          <a:xfrm>
            <a:off x="368708" y="1384382"/>
            <a:ext cx="3042300" cy="400200"/>
          </a:xfrm>
          <a:prstGeom prst="round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Syntaxe (Python) :</a:t>
            </a:r>
            <a:endParaRPr b="1">
              <a:solidFill>
                <a:schemeClr val="dk1"/>
              </a:solidFill>
              <a:latin typeface="Montserrat"/>
              <a:ea typeface="Montserrat"/>
              <a:cs typeface="Montserrat"/>
              <a:sym typeface="Montserrat"/>
            </a:endParaRPr>
          </a:p>
        </p:txBody>
      </p:sp>
      <p:pic>
        <p:nvPicPr>
          <p:cNvPr id="394" name="Google Shape;394;p33"/>
          <p:cNvPicPr preferRelativeResize="0"/>
          <p:nvPr/>
        </p:nvPicPr>
        <p:blipFill>
          <a:blip r:embed="rId3">
            <a:alphaModFix/>
          </a:blip>
          <a:stretch>
            <a:fillRect/>
          </a:stretch>
        </p:blipFill>
        <p:spPr>
          <a:xfrm>
            <a:off x="371332" y="1790688"/>
            <a:ext cx="3546081" cy="1067353"/>
          </a:xfrm>
          <a:prstGeom prst="rect">
            <a:avLst/>
          </a:prstGeom>
          <a:noFill/>
          <a:ln w="19050" cap="flat" cmpd="sng">
            <a:solidFill>
              <a:srgbClr val="FBCC06"/>
            </a:solidFill>
            <a:prstDash val="solid"/>
            <a:round/>
            <a:headEnd type="none" w="sm" len="sm"/>
            <a:tailEnd type="none" w="sm" len="sm"/>
          </a:ln>
        </p:spPr>
      </p:pic>
      <p:pic>
        <p:nvPicPr>
          <p:cNvPr id="395" name="Google Shape;395;p33"/>
          <p:cNvPicPr preferRelativeResize="0"/>
          <p:nvPr/>
        </p:nvPicPr>
        <p:blipFill>
          <a:blip r:embed="rId4">
            <a:alphaModFix/>
          </a:blip>
          <a:stretch>
            <a:fillRect/>
          </a:stretch>
        </p:blipFill>
        <p:spPr>
          <a:xfrm>
            <a:off x="371325" y="3227007"/>
            <a:ext cx="2189400" cy="1197500"/>
          </a:xfrm>
          <a:prstGeom prst="rect">
            <a:avLst/>
          </a:prstGeom>
          <a:noFill/>
          <a:ln w="19050" cap="flat" cmpd="sng">
            <a:solidFill>
              <a:srgbClr val="FBCC06"/>
            </a:solidFill>
            <a:prstDash val="solid"/>
            <a:round/>
            <a:headEnd type="none" w="sm" len="sm"/>
            <a:tailEnd type="none" w="sm" len="sm"/>
          </a:ln>
        </p:spPr>
      </p:pic>
      <p:sp>
        <p:nvSpPr>
          <p:cNvPr id="396" name="Google Shape;396;p33"/>
          <p:cNvSpPr/>
          <p:nvPr/>
        </p:nvSpPr>
        <p:spPr>
          <a:xfrm>
            <a:off x="367493" y="2848434"/>
            <a:ext cx="3042300" cy="400200"/>
          </a:xfrm>
          <a:prstGeom prst="round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Exemple :</a:t>
            </a:r>
            <a:endParaRPr b="1">
              <a:solidFill>
                <a:schemeClr val="dk1"/>
              </a:solidFill>
              <a:latin typeface="Montserrat"/>
              <a:ea typeface="Montserrat"/>
              <a:cs typeface="Montserrat"/>
              <a:sym typeface="Montserrat"/>
            </a:endParaRPr>
          </a:p>
        </p:txBody>
      </p:sp>
      <p:sp>
        <p:nvSpPr>
          <p:cNvPr id="397" name="Google Shape;397;p33"/>
          <p:cNvSpPr/>
          <p:nvPr/>
        </p:nvSpPr>
        <p:spPr>
          <a:xfrm>
            <a:off x="5092607" y="949198"/>
            <a:ext cx="3042300" cy="4002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FFFF"/>
                </a:solidFill>
                <a:latin typeface="Montserrat"/>
                <a:ea typeface="Montserrat"/>
                <a:cs typeface="Montserrat"/>
                <a:sym typeface="Montserrat"/>
              </a:rPr>
              <a:t>Boucle for</a:t>
            </a:r>
            <a:endParaRPr b="1">
              <a:solidFill>
                <a:srgbClr val="FFFFFF"/>
              </a:solidFill>
              <a:latin typeface="Montserrat"/>
              <a:ea typeface="Montserrat"/>
              <a:cs typeface="Montserrat"/>
              <a:sym typeface="Montserrat"/>
            </a:endParaRPr>
          </a:p>
        </p:txBody>
      </p:sp>
      <p:sp>
        <p:nvSpPr>
          <p:cNvPr id="398" name="Google Shape;398;p33"/>
          <p:cNvSpPr/>
          <p:nvPr/>
        </p:nvSpPr>
        <p:spPr>
          <a:xfrm>
            <a:off x="4838083" y="1384382"/>
            <a:ext cx="3042300" cy="400200"/>
          </a:xfrm>
          <a:prstGeom prst="round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Syntaxe (Python) :</a:t>
            </a:r>
            <a:endParaRPr b="1">
              <a:solidFill>
                <a:schemeClr val="dk1"/>
              </a:solidFill>
              <a:latin typeface="Montserrat"/>
              <a:ea typeface="Montserrat"/>
              <a:cs typeface="Montserrat"/>
              <a:sym typeface="Montserrat"/>
            </a:endParaRPr>
          </a:p>
        </p:txBody>
      </p:sp>
      <p:sp>
        <p:nvSpPr>
          <p:cNvPr id="399" name="Google Shape;399;p33"/>
          <p:cNvSpPr/>
          <p:nvPr/>
        </p:nvSpPr>
        <p:spPr>
          <a:xfrm>
            <a:off x="4836868" y="2280006"/>
            <a:ext cx="3042300" cy="400200"/>
          </a:xfrm>
          <a:prstGeom prst="round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Exemple :</a:t>
            </a:r>
            <a:endParaRPr b="1">
              <a:solidFill>
                <a:schemeClr val="dk1"/>
              </a:solidFill>
              <a:latin typeface="Montserrat"/>
              <a:ea typeface="Montserrat"/>
              <a:cs typeface="Montserrat"/>
              <a:sym typeface="Montserrat"/>
            </a:endParaRPr>
          </a:p>
        </p:txBody>
      </p:sp>
      <p:pic>
        <p:nvPicPr>
          <p:cNvPr id="400" name="Google Shape;400;p33"/>
          <p:cNvPicPr preferRelativeResize="0"/>
          <p:nvPr/>
        </p:nvPicPr>
        <p:blipFill>
          <a:blip r:embed="rId5">
            <a:alphaModFix/>
          </a:blip>
          <a:stretch>
            <a:fillRect/>
          </a:stretch>
        </p:blipFill>
        <p:spPr>
          <a:xfrm>
            <a:off x="4836863" y="1791923"/>
            <a:ext cx="4010025" cy="485775"/>
          </a:xfrm>
          <a:prstGeom prst="rect">
            <a:avLst/>
          </a:prstGeom>
          <a:noFill/>
          <a:ln w="19050" cap="flat" cmpd="sng">
            <a:solidFill>
              <a:srgbClr val="FBCC06"/>
            </a:solidFill>
            <a:prstDash val="solid"/>
            <a:round/>
            <a:headEnd type="none" w="sm" len="sm"/>
            <a:tailEnd type="none" w="sm" len="sm"/>
          </a:ln>
        </p:spPr>
      </p:pic>
      <p:pic>
        <p:nvPicPr>
          <p:cNvPr id="401" name="Google Shape;401;p33"/>
          <p:cNvPicPr preferRelativeResize="0"/>
          <p:nvPr/>
        </p:nvPicPr>
        <p:blipFill>
          <a:blip r:embed="rId6">
            <a:alphaModFix/>
          </a:blip>
          <a:stretch>
            <a:fillRect/>
          </a:stretch>
        </p:blipFill>
        <p:spPr>
          <a:xfrm>
            <a:off x="4850925" y="2672625"/>
            <a:ext cx="3042300" cy="999100"/>
          </a:xfrm>
          <a:prstGeom prst="rect">
            <a:avLst/>
          </a:prstGeom>
          <a:noFill/>
          <a:ln w="19050" cap="flat" cmpd="sng">
            <a:solidFill>
              <a:srgbClr val="FBCC06"/>
            </a:solidFill>
            <a:prstDash val="solid"/>
            <a:round/>
            <a:headEnd type="none" w="sm" len="sm"/>
            <a:tailEnd type="none" w="sm" len="sm"/>
          </a:ln>
        </p:spPr>
      </p:pic>
      <p:pic>
        <p:nvPicPr>
          <p:cNvPr id="402" name="Google Shape;402;p33"/>
          <p:cNvPicPr preferRelativeResize="0"/>
          <p:nvPr/>
        </p:nvPicPr>
        <p:blipFill>
          <a:blip r:embed="rId7">
            <a:alphaModFix/>
          </a:blip>
          <a:stretch>
            <a:fillRect/>
          </a:stretch>
        </p:blipFill>
        <p:spPr>
          <a:xfrm>
            <a:off x="4858925" y="3692925"/>
            <a:ext cx="3042300" cy="1343025"/>
          </a:xfrm>
          <a:prstGeom prst="rect">
            <a:avLst/>
          </a:prstGeom>
          <a:noFill/>
          <a:ln w="19050" cap="flat" cmpd="sng">
            <a:solidFill>
              <a:srgbClr val="FBCC06"/>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185726"/>
            <a:ext cx="8520600" cy="67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sz="4220" b="1">
                <a:solidFill>
                  <a:srgbClr val="3478AF"/>
                </a:solidFill>
                <a:latin typeface="Montserrat"/>
                <a:ea typeface="Montserrat"/>
                <a:cs typeface="Montserrat"/>
                <a:sym typeface="Montserrat"/>
              </a:rPr>
              <a:t>Plan</a:t>
            </a:r>
            <a:endParaRPr>
              <a:solidFill>
                <a:srgbClr val="3478AF"/>
              </a:solidFill>
            </a:endParaRPr>
          </a:p>
        </p:txBody>
      </p:sp>
      <p:pic>
        <p:nvPicPr>
          <p:cNvPr id="68" name="Google Shape;68;p14" title="Python-logo-notext.svg.png"/>
          <p:cNvPicPr preferRelativeResize="0"/>
          <p:nvPr/>
        </p:nvPicPr>
        <p:blipFill>
          <a:blip r:embed="rId3">
            <a:alphaModFix/>
          </a:blip>
          <a:stretch>
            <a:fillRect/>
          </a:stretch>
        </p:blipFill>
        <p:spPr>
          <a:xfrm>
            <a:off x="8184637" y="178663"/>
            <a:ext cx="824826" cy="688224"/>
          </a:xfrm>
          <a:prstGeom prst="rect">
            <a:avLst/>
          </a:prstGeom>
          <a:noFill/>
          <a:ln>
            <a:noFill/>
          </a:ln>
        </p:spPr>
      </p:pic>
      <p:sp>
        <p:nvSpPr>
          <p:cNvPr id="69" name="Google Shape;69;p14"/>
          <p:cNvSpPr/>
          <p:nvPr/>
        </p:nvSpPr>
        <p:spPr>
          <a:xfrm>
            <a:off x="-5" y="4143957"/>
            <a:ext cx="9910800" cy="1468675"/>
          </a:xfrm>
          <a:custGeom>
            <a:avLst/>
            <a:gdLst/>
            <a:ahLst/>
            <a:cxnLst/>
            <a:rect l="l" t="t" r="r" b="b"/>
            <a:pathLst>
              <a:path w="396432" h="58747" extrusionOk="0">
                <a:moveTo>
                  <a:pt x="0" y="10872"/>
                </a:moveTo>
                <a:cubicBezTo>
                  <a:pt x="14375" y="12519"/>
                  <a:pt x="58697" y="20381"/>
                  <a:pt x="86249" y="20755"/>
                </a:cubicBezTo>
                <a:cubicBezTo>
                  <a:pt x="113801" y="21129"/>
                  <a:pt x="136262" y="12145"/>
                  <a:pt x="165311" y="13118"/>
                </a:cubicBezTo>
                <a:cubicBezTo>
                  <a:pt x="194360" y="14091"/>
                  <a:pt x="227302" y="28691"/>
                  <a:pt x="260544" y="26595"/>
                </a:cubicBezTo>
                <a:cubicBezTo>
                  <a:pt x="293786" y="24499"/>
                  <a:pt x="347318" y="-4102"/>
                  <a:pt x="364762" y="540"/>
                </a:cubicBezTo>
                <a:cubicBezTo>
                  <a:pt x="382207" y="5182"/>
                  <a:pt x="426005" y="45312"/>
                  <a:pt x="365211" y="54446"/>
                </a:cubicBezTo>
                <a:cubicBezTo>
                  <a:pt x="304417" y="63580"/>
                  <a:pt x="60869" y="55194"/>
                  <a:pt x="0" y="55344"/>
                </a:cubicBezTo>
              </a:path>
            </a:pathLst>
          </a:custGeom>
          <a:solidFill>
            <a:srgbClr val="FFD947"/>
          </a:solidFill>
          <a:ln w="9525" cap="flat" cmpd="sng">
            <a:solidFill>
              <a:srgbClr val="FFD947"/>
            </a:solidFill>
            <a:prstDash val="solid"/>
            <a:round/>
            <a:headEnd type="none" w="med" len="med"/>
            <a:tailEnd type="none" w="med" len="med"/>
          </a:ln>
        </p:spPr>
      </p:sp>
      <p:sp>
        <p:nvSpPr>
          <p:cNvPr id="70" name="Google Shape;70;p14"/>
          <p:cNvSpPr/>
          <p:nvPr/>
        </p:nvSpPr>
        <p:spPr>
          <a:xfrm>
            <a:off x="311708" y="982225"/>
            <a:ext cx="4260300" cy="3944700"/>
          </a:xfrm>
          <a:prstGeom prst="roundRect">
            <a:avLst>
              <a:gd name="adj" fmla="val 16667"/>
            </a:avLst>
          </a:prstGeom>
          <a:solidFill>
            <a:srgbClr val="FFFFFF">
              <a:alpha val="77220"/>
            </a:srgbClr>
          </a:solidFill>
          <a:ln w="9525" cap="flat" cmpd="sng">
            <a:solidFill>
              <a:srgbClr val="FFD947"/>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sz="1800">
                <a:solidFill>
                  <a:srgbClr val="3478AF"/>
                </a:solidFill>
                <a:latin typeface="Montserrat Black"/>
                <a:ea typeface="Montserrat Black"/>
                <a:cs typeface="Montserrat Black"/>
                <a:sym typeface="Montserrat Black"/>
              </a:rPr>
              <a:t>Partie I : Fondamentaux de Python</a:t>
            </a:r>
            <a:endParaRPr sz="1800">
              <a:solidFill>
                <a:srgbClr val="3478AF"/>
              </a:solidFill>
              <a:latin typeface="Montserrat Black"/>
              <a:ea typeface="Montserrat Black"/>
              <a:cs typeface="Montserrat Black"/>
              <a:sym typeface="Montserrat Black"/>
            </a:endParaRPr>
          </a:p>
          <a:p>
            <a:pPr marL="0" lvl="0" indent="0" algn="l" rtl="0">
              <a:lnSpc>
                <a:spcPct val="115000"/>
              </a:lnSpc>
              <a:spcBef>
                <a:spcPts val="0"/>
              </a:spcBef>
              <a:spcAft>
                <a:spcPts val="0"/>
              </a:spcAft>
              <a:buNone/>
            </a:pPr>
            <a:r>
              <a:rPr lang="fr" sz="1800">
                <a:solidFill>
                  <a:srgbClr val="3478AF"/>
                </a:solidFill>
                <a:latin typeface="Montserrat Black"/>
                <a:ea typeface="Montserrat Black"/>
                <a:cs typeface="Montserrat Black"/>
                <a:sym typeface="Montserrat Black"/>
              </a:rPr>
              <a:t>01</a:t>
            </a:r>
            <a:r>
              <a:rPr lang="fr" sz="1800" b="1">
                <a:solidFill>
                  <a:srgbClr val="3478AF"/>
                </a:solidFill>
                <a:latin typeface="Montserrat"/>
                <a:ea typeface="Montserrat"/>
                <a:cs typeface="Montserrat"/>
                <a:sym typeface="Montserrat"/>
              </a:rPr>
              <a:t> </a:t>
            </a:r>
            <a:r>
              <a:rPr lang="fr" sz="1800" b="1">
                <a:solidFill>
                  <a:schemeClr val="dk1"/>
                </a:solidFill>
                <a:latin typeface="Montserrat"/>
                <a:ea typeface="Montserrat"/>
                <a:cs typeface="Montserrat"/>
                <a:sym typeface="Montserrat"/>
              </a:rPr>
              <a:t> Introduction à Python</a:t>
            </a:r>
            <a:endParaRPr sz="1800" b="1">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endParaRPr sz="500" b="1">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fr" sz="1800">
                <a:solidFill>
                  <a:srgbClr val="3478AF"/>
                </a:solidFill>
                <a:latin typeface="Montserrat Black"/>
                <a:ea typeface="Montserrat Black"/>
                <a:cs typeface="Montserrat Black"/>
                <a:sym typeface="Montserrat Black"/>
              </a:rPr>
              <a:t>02</a:t>
            </a:r>
            <a:r>
              <a:rPr lang="fr" sz="1800" b="1">
                <a:solidFill>
                  <a:srgbClr val="3478AF"/>
                </a:solidFill>
                <a:latin typeface="Montserrat"/>
                <a:ea typeface="Montserrat"/>
                <a:cs typeface="Montserrat"/>
                <a:sym typeface="Montserrat"/>
              </a:rPr>
              <a:t> </a:t>
            </a:r>
            <a:r>
              <a:rPr lang="fr" sz="1800" b="1">
                <a:solidFill>
                  <a:schemeClr val="dk1"/>
                </a:solidFill>
                <a:latin typeface="Montserrat"/>
                <a:ea typeface="Montserrat"/>
                <a:cs typeface="Montserrat"/>
                <a:sym typeface="Montserrat"/>
              </a:rPr>
              <a:t> Syntaxe et Structures de                         Base</a:t>
            </a:r>
            <a:endParaRPr sz="1800" b="1">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endParaRPr sz="500" b="1">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fr" sz="1800">
                <a:solidFill>
                  <a:srgbClr val="3478AF"/>
                </a:solidFill>
                <a:latin typeface="Montserrat Black"/>
                <a:ea typeface="Montserrat Black"/>
                <a:cs typeface="Montserrat Black"/>
                <a:sym typeface="Montserrat Black"/>
              </a:rPr>
              <a:t>03</a:t>
            </a:r>
            <a:r>
              <a:rPr lang="fr" sz="1800" b="1">
                <a:solidFill>
                  <a:srgbClr val="3478AF"/>
                </a:solidFill>
                <a:latin typeface="Montserrat"/>
                <a:ea typeface="Montserrat"/>
                <a:cs typeface="Montserrat"/>
                <a:sym typeface="Montserrat"/>
              </a:rPr>
              <a:t> </a:t>
            </a:r>
            <a:r>
              <a:rPr lang="fr" sz="1800" b="1">
                <a:solidFill>
                  <a:schemeClr val="dk1"/>
                </a:solidFill>
                <a:latin typeface="Montserrat"/>
                <a:ea typeface="Montserrat"/>
                <a:cs typeface="Montserrat"/>
                <a:sym typeface="Montserrat"/>
              </a:rPr>
              <a:t> Structures de contrôle</a:t>
            </a:r>
            <a:endParaRPr sz="1800" b="1">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endParaRPr sz="500" b="1">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fr" sz="1800">
                <a:solidFill>
                  <a:srgbClr val="3478AF"/>
                </a:solidFill>
                <a:latin typeface="Montserrat Black"/>
                <a:ea typeface="Montserrat Black"/>
                <a:cs typeface="Montserrat Black"/>
                <a:sym typeface="Montserrat Black"/>
              </a:rPr>
              <a:t>04</a:t>
            </a:r>
            <a:r>
              <a:rPr lang="fr" sz="1800" b="1">
                <a:solidFill>
                  <a:srgbClr val="3478AF"/>
                </a:solidFill>
                <a:latin typeface="Montserrat"/>
                <a:ea typeface="Montserrat"/>
                <a:cs typeface="Montserrat"/>
                <a:sym typeface="Montserrat"/>
              </a:rPr>
              <a:t> </a:t>
            </a:r>
            <a:r>
              <a:rPr lang="fr" sz="1800" b="1">
                <a:solidFill>
                  <a:schemeClr val="dk1"/>
                </a:solidFill>
                <a:latin typeface="Montserrat"/>
                <a:ea typeface="Montserrat"/>
                <a:cs typeface="Montserrat"/>
                <a:sym typeface="Montserrat"/>
              </a:rPr>
              <a:t> Fonctions et Modules</a:t>
            </a:r>
            <a:endParaRPr sz="1800" b="1">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endParaRPr sz="500" b="1">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fr" sz="1800">
                <a:solidFill>
                  <a:srgbClr val="3478AF"/>
                </a:solidFill>
                <a:latin typeface="Montserrat Black"/>
                <a:ea typeface="Montserrat Black"/>
                <a:cs typeface="Montserrat Black"/>
                <a:sym typeface="Montserrat Black"/>
              </a:rPr>
              <a:t>05</a:t>
            </a:r>
            <a:r>
              <a:rPr lang="fr" sz="1800" b="1">
                <a:solidFill>
                  <a:srgbClr val="3478AF"/>
                </a:solidFill>
                <a:latin typeface="Montserrat"/>
                <a:ea typeface="Montserrat"/>
                <a:cs typeface="Montserrat"/>
                <a:sym typeface="Montserrat"/>
              </a:rPr>
              <a:t> </a:t>
            </a:r>
            <a:r>
              <a:rPr lang="fr" sz="1800" b="1">
                <a:solidFill>
                  <a:schemeClr val="dk1"/>
                </a:solidFill>
                <a:latin typeface="Montserrat"/>
                <a:ea typeface="Montserrat"/>
                <a:cs typeface="Montserrat"/>
                <a:sym typeface="Montserrat"/>
              </a:rPr>
              <a:t> POO (Programmation Orienté Objet)</a:t>
            </a:r>
            <a:endParaRPr sz="1800" b="1">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endParaRPr sz="500" b="1">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fr" sz="1800">
                <a:solidFill>
                  <a:srgbClr val="3478AF"/>
                </a:solidFill>
                <a:latin typeface="Montserrat Black"/>
                <a:ea typeface="Montserrat Black"/>
                <a:cs typeface="Montserrat Black"/>
                <a:sym typeface="Montserrat Black"/>
              </a:rPr>
              <a:t>06</a:t>
            </a:r>
            <a:r>
              <a:rPr lang="fr" sz="1800" b="1">
                <a:solidFill>
                  <a:srgbClr val="3478AF"/>
                </a:solidFill>
                <a:latin typeface="Montserrat"/>
                <a:ea typeface="Montserrat"/>
                <a:cs typeface="Montserrat"/>
                <a:sym typeface="Montserrat"/>
              </a:rPr>
              <a:t> </a:t>
            </a:r>
            <a:r>
              <a:rPr lang="fr" sz="1800" b="1">
                <a:solidFill>
                  <a:schemeClr val="dk1"/>
                </a:solidFill>
                <a:latin typeface="Montserrat"/>
                <a:ea typeface="Montserrat"/>
                <a:cs typeface="Montserrat"/>
                <a:sym typeface="Montserrat"/>
              </a:rPr>
              <a:t> Gestions des Fichiers</a:t>
            </a:r>
            <a:endParaRPr sz="1800" b="1">
              <a:solidFill>
                <a:schemeClr val="dk1"/>
              </a:solidFill>
              <a:latin typeface="Montserrat"/>
              <a:ea typeface="Montserrat"/>
              <a:cs typeface="Montserrat"/>
              <a:sym typeface="Montserrat"/>
            </a:endParaRPr>
          </a:p>
        </p:txBody>
      </p:sp>
      <p:sp>
        <p:nvSpPr>
          <p:cNvPr id="71" name="Google Shape;71;p14"/>
          <p:cNvSpPr/>
          <p:nvPr/>
        </p:nvSpPr>
        <p:spPr>
          <a:xfrm>
            <a:off x="4749175" y="982225"/>
            <a:ext cx="4260300" cy="3944700"/>
          </a:xfrm>
          <a:prstGeom prst="roundRect">
            <a:avLst>
              <a:gd name="adj" fmla="val 16667"/>
            </a:avLst>
          </a:prstGeom>
          <a:solidFill>
            <a:srgbClr val="FFFFFF">
              <a:alpha val="77220"/>
            </a:srgbClr>
          </a:solidFill>
          <a:ln w="9525" cap="flat" cmpd="sng">
            <a:solidFill>
              <a:srgbClr val="FFD947"/>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sz="1800">
                <a:solidFill>
                  <a:srgbClr val="3478AF"/>
                </a:solidFill>
                <a:latin typeface="Montserrat Black"/>
                <a:ea typeface="Montserrat Black"/>
                <a:cs typeface="Montserrat Black"/>
                <a:sym typeface="Montserrat Black"/>
              </a:rPr>
              <a:t>07 </a:t>
            </a:r>
            <a:r>
              <a:rPr lang="fr" sz="1800" b="1">
                <a:solidFill>
                  <a:schemeClr val="dk1"/>
                </a:solidFill>
                <a:latin typeface="Montserrat"/>
                <a:ea typeface="Montserrat"/>
                <a:cs typeface="Montserrat"/>
                <a:sym typeface="Montserrat"/>
              </a:rPr>
              <a:t>Interfaces Graphiques</a:t>
            </a:r>
            <a:endParaRPr sz="1800" b="1">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endParaRPr sz="500" b="1">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fr" sz="1800">
                <a:solidFill>
                  <a:srgbClr val="3478AF"/>
                </a:solidFill>
                <a:latin typeface="Montserrat Black"/>
                <a:ea typeface="Montserrat Black"/>
                <a:cs typeface="Montserrat Black"/>
                <a:sym typeface="Montserrat Black"/>
              </a:rPr>
              <a:t>Partie II : Manipulation de données avec Python</a:t>
            </a:r>
            <a:endParaRPr sz="1800">
              <a:solidFill>
                <a:srgbClr val="3478AF"/>
              </a:solidFill>
              <a:latin typeface="Montserrat Black"/>
              <a:ea typeface="Montserrat Black"/>
              <a:cs typeface="Montserrat Black"/>
              <a:sym typeface="Montserrat Black"/>
            </a:endParaRPr>
          </a:p>
          <a:p>
            <a:pPr marL="0" lvl="0" indent="0" algn="l" rtl="0">
              <a:lnSpc>
                <a:spcPct val="115000"/>
              </a:lnSpc>
              <a:spcBef>
                <a:spcPts val="0"/>
              </a:spcBef>
              <a:spcAft>
                <a:spcPts val="0"/>
              </a:spcAft>
              <a:buNone/>
            </a:pPr>
            <a:r>
              <a:rPr lang="fr" sz="1800">
                <a:solidFill>
                  <a:srgbClr val="3478AF"/>
                </a:solidFill>
                <a:latin typeface="Montserrat Black"/>
                <a:ea typeface="Montserrat Black"/>
                <a:cs typeface="Montserrat Black"/>
                <a:sym typeface="Montserrat Black"/>
              </a:rPr>
              <a:t>08</a:t>
            </a:r>
            <a:r>
              <a:rPr lang="fr" sz="1800">
                <a:solidFill>
                  <a:srgbClr val="FBCC06"/>
                </a:solidFill>
                <a:latin typeface="Montserrat Black"/>
                <a:ea typeface="Montserrat Black"/>
                <a:cs typeface="Montserrat Black"/>
                <a:sym typeface="Montserrat Black"/>
              </a:rPr>
              <a:t> </a:t>
            </a:r>
            <a:r>
              <a:rPr lang="fr" sz="1800" b="1">
                <a:solidFill>
                  <a:schemeClr val="dk1"/>
                </a:solidFill>
                <a:latin typeface="Montserrat"/>
                <a:ea typeface="Montserrat"/>
                <a:cs typeface="Montserrat"/>
                <a:sym typeface="Montserrat"/>
              </a:rPr>
              <a:t> NumPy - Calcul Numérique</a:t>
            </a:r>
            <a:endParaRPr sz="1800" b="1">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endParaRPr sz="500" b="1">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fr" sz="1800">
                <a:solidFill>
                  <a:srgbClr val="3478AF"/>
                </a:solidFill>
                <a:latin typeface="Montserrat Black"/>
                <a:ea typeface="Montserrat Black"/>
                <a:cs typeface="Montserrat Black"/>
                <a:sym typeface="Montserrat Black"/>
              </a:rPr>
              <a:t>09</a:t>
            </a:r>
            <a:r>
              <a:rPr lang="fr" sz="1800">
                <a:solidFill>
                  <a:srgbClr val="FBCC06"/>
                </a:solidFill>
                <a:latin typeface="Montserrat Black"/>
                <a:ea typeface="Montserrat Black"/>
                <a:cs typeface="Montserrat Black"/>
                <a:sym typeface="Montserrat Black"/>
              </a:rPr>
              <a:t> </a:t>
            </a:r>
            <a:r>
              <a:rPr lang="fr" sz="1800" b="1">
                <a:solidFill>
                  <a:schemeClr val="dk1"/>
                </a:solidFill>
                <a:latin typeface="Montserrat"/>
                <a:ea typeface="Montserrat"/>
                <a:cs typeface="Montserrat"/>
                <a:sym typeface="Montserrat"/>
              </a:rPr>
              <a:t> Pandas - Analyse de Données</a:t>
            </a:r>
            <a:endParaRPr sz="1800" b="1">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500" b="1">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fr" sz="1800">
                <a:solidFill>
                  <a:srgbClr val="3478AF"/>
                </a:solidFill>
                <a:latin typeface="Montserrat Black"/>
                <a:ea typeface="Montserrat Black"/>
                <a:cs typeface="Montserrat Black"/>
                <a:sym typeface="Montserrat Black"/>
              </a:rPr>
              <a:t>10 </a:t>
            </a:r>
            <a:r>
              <a:rPr lang="fr" sz="1800" b="1">
                <a:solidFill>
                  <a:schemeClr val="dk1"/>
                </a:solidFill>
                <a:latin typeface="Montserrat"/>
                <a:ea typeface="Montserrat"/>
                <a:cs typeface="Montserrat"/>
                <a:sym typeface="Montserrat"/>
              </a:rPr>
              <a:t> Matplotlib - Visualisation</a:t>
            </a:r>
            <a:endParaRPr sz="1800" b="1">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endParaRPr sz="500" b="1">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rgbClr val="06BAD6"/>
              </a:buClr>
              <a:buSzPts val="1100"/>
              <a:buFont typeface="Arial"/>
              <a:buNone/>
            </a:pPr>
            <a:r>
              <a:rPr lang="fr" sz="1800">
                <a:solidFill>
                  <a:srgbClr val="3478AF"/>
                </a:solidFill>
                <a:latin typeface="Montserrat Black"/>
                <a:ea typeface="Montserrat Black"/>
                <a:cs typeface="Montserrat Black"/>
                <a:sym typeface="Montserrat Black"/>
              </a:rPr>
              <a:t>11 </a:t>
            </a:r>
            <a:r>
              <a:rPr lang="fr" sz="1800">
                <a:solidFill>
                  <a:srgbClr val="FBCC06"/>
                </a:solidFill>
                <a:latin typeface="Montserrat Black"/>
                <a:ea typeface="Montserrat Black"/>
                <a:cs typeface="Montserrat Black"/>
                <a:sym typeface="Montserrat Black"/>
              </a:rPr>
              <a:t> </a:t>
            </a:r>
            <a:r>
              <a:rPr lang="fr" sz="1800" b="1">
                <a:solidFill>
                  <a:schemeClr val="dk1"/>
                </a:solidFill>
                <a:latin typeface="Montserrat"/>
                <a:ea typeface="Montserrat"/>
                <a:cs typeface="Montserrat"/>
                <a:sym typeface="Montserrat"/>
              </a:rPr>
              <a:t> Projets pratiques</a:t>
            </a:r>
            <a:endParaRPr sz="1800" b="1">
              <a:solidFill>
                <a:schemeClr val="dk1"/>
              </a:solidFill>
              <a:latin typeface="Montserrat"/>
              <a:ea typeface="Montserrat"/>
              <a:cs typeface="Montserrat"/>
              <a:sym typeface="Montserrat"/>
            </a:endParaRPr>
          </a:p>
          <a:p>
            <a:pPr marL="457200" lvl="0" indent="0" algn="l" rtl="0">
              <a:lnSpc>
                <a:spcPct val="115000"/>
              </a:lnSpc>
              <a:spcBef>
                <a:spcPts val="0"/>
              </a:spcBef>
              <a:spcAft>
                <a:spcPts val="0"/>
              </a:spcAft>
              <a:buNone/>
            </a:pPr>
            <a:endParaRPr sz="1800" b="1">
              <a:solidFill>
                <a:schemeClr val="lt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4"/>
          <p:cNvSpPr txBox="1">
            <a:spLocks noGrp="1"/>
          </p:cNvSpPr>
          <p:nvPr>
            <p:ph type="title"/>
          </p:nvPr>
        </p:nvSpPr>
        <p:spPr>
          <a:xfrm>
            <a:off x="368700" y="209925"/>
            <a:ext cx="8326800" cy="67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2600" b="1">
                <a:solidFill>
                  <a:srgbClr val="3478AF"/>
                </a:solidFill>
                <a:latin typeface="Montserrat"/>
                <a:ea typeface="Montserrat"/>
                <a:cs typeface="Montserrat"/>
                <a:sym typeface="Montserrat"/>
              </a:rPr>
              <a:t>Structures de Contrôle</a:t>
            </a:r>
            <a:endParaRPr sz="2600" b="1">
              <a:solidFill>
                <a:srgbClr val="3478AF"/>
              </a:solidFill>
              <a:latin typeface="Montserrat"/>
              <a:ea typeface="Montserrat"/>
              <a:cs typeface="Montserrat"/>
              <a:sym typeface="Montserrat"/>
            </a:endParaRPr>
          </a:p>
        </p:txBody>
      </p:sp>
      <p:sp>
        <p:nvSpPr>
          <p:cNvPr id="408" name="Google Shape;408;p34"/>
          <p:cNvSpPr/>
          <p:nvPr/>
        </p:nvSpPr>
        <p:spPr>
          <a:xfrm>
            <a:off x="623232" y="1005350"/>
            <a:ext cx="3042300" cy="4002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FFFF"/>
                </a:solidFill>
                <a:latin typeface="Montserrat"/>
                <a:ea typeface="Montserrat"/>
                <a:cs typeface="Montserrat"/>
                <a:sym typeface="Montserrat"/>
              </a:rPr>
              <a:t>Boucle while</a:t>
            </a:r>
            <a:endParaRPr b="1">
              <a:solidFill>
                <a:srgbClr val="FFFFFF"/>
              </a:solidFill>
              <a:latin typeface="Montserrat"/>
              <a:ea typeface="Montserrat"/>
              <a:cs typeface="Montserrat"/>
              <a:sym typeface="Montserrat"/>
            </a:endParaRPr>
          </a:p>
        </p:txBody>
      </p:sp>
      <p:sp>
        <p:nvSpPr>
          <p:cNvPr id="409" name="Google Shape;409;p34"/>
          <p:cNvSpPr/>
          <p:nvPr/>
        </p:nvSpPr>
        <p:spPr>
          <a:xfrm>
            <a:off x="368708" y="1412773"/>
            <a:ext cx="3042300" cy="400200"/>
          </a:xfrm>
          <a:prstGeom prst="round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Syntaxe (Python) :</a:t>
            </a:r>
            <a:endParaRPr b="1">
              <a:solidFill>
                <a:schemeClr val="dk1"/>
              </a:solidFill>
              <a:latin typeface="Montserrat"/>
              <a:ea typeface="Montserrat"/>
              <a:cs typeface="Montserrat"/>
              <a:sym typeface="Montserrat"/>
            </a:endParaRPr>
          </a:p>
        </p:txBody>
      </p:sp>
      <p:sp>
        <p:nvSpPr>
          <p:cNvPr id="410" name="Google Shape;410;p34"/>
          <p:cNvSpPr/>
          <p:nvPr/>
        </p:nvSpPr>
        <p:spPr>
          <a:xfrm>
            <a:off x="4571996" y="1412775"/>
            <a:ext cx="1533300" cy="400200"/>
          </a:xfrm>
          <a:prstGeom prst="round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Exemple :</a:t>
            </a:r>
            <a:endParaRPr b="1">
              <a:solidFill>
                <a:schemeClr val="dk1"/>
              </a:solidFill>
              <a:latin typeface="Montserrat"/>
              <a:ea typeface="Montserrat"/>
              <a:cs typeface="Montserrat"/>
              <a:sym typeface="Montserrat"/>
            </a:endParaRPr>
          </a:p>
        </p:txBody>
      </p:sp>
      <p:sp>
        <p:nvSpPr>
          <p:cNvPr id="411" name="Google Shape;411;p34"/>
          <p:cNvSpPr/>
          <p:nvPr/>
        </p:nvSpPr>
        <p:spPr>
          <a:xfrm>
            <a:off x="2361541" y="2439120"/>
            <a:ext cx="3676200" cy="4002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FFFF"/>
                </a:solidFill>
                <a:latin typeface="Montserrat"/>
                <a:ea typeface="Montserrat"/>
                <a:cs typeface="Montserrat"/>
                <a:sym typeface="Montserrat"/>
              </a:rPr>
              <a:t>Contrôle de flux dans les boucles</a:t>
            </a:r>
            <a:endParaRPr b="1">
              <a:solidFill>
                <a:srgbClr val="FFFFFF"/>
              </a:solidFill>
              <a:latin typeface="Montserrat"/>
              <a:ea typeface="Montserrat"/>
              <a:cs typeface="Montserrat"/>
              <a:sym typeface="Montserrat"/>
            </a:endParaRPr>
          </a:p>
        </p:txBody>
      </p:sp>
      <p:sp>
        <p:nvSpPr>
          <p:cNvPr id="412" name="Google Shape;412;p34"/>
          <p:cNvSpPr/>
          <p:nvPr/>
        </p:nvSpPr>
        <p:spPr>
          <a:xfrm>
            <a:off x="380875" y="2904250"/>
            <a:ext cx="2215500" cy="1983900"/>
          </a:xfrm>
          <a:prstGeom prst="round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Break : permet d'interrompre  l’exécution d’une boucle et de passer à la première instruction située après la boucle.</a:t>
            </a:r>
            <a:endParaRPr b="1">
              <a:solidFill>
                <a:schemeClr val="dk1"/>
              </a:solidFill>
              <a:latin typeface="Montserrat"/>
              <a:ea typeface="Montserrat"/>
              <a:cs typeface="Montserrat"/>
              <a:sym typeface="Montserrat"/>
            </a:endParaRPr>
          </a:p>
        </p:txBody>
      </p:sp>
      <p:pic>
        <p:nvPicPr>
          <p:cNvPr id="413" name="Google Shape;413;p34"/>
          <p:cNvPicPr preferRelativeResize="0"/>
          <p:nvPr/>
        </p:nvPicPr>
        <p:blipFill>
          <a:blip r:embed="rId3">
            <a:alphaModFix/>
          </a:blip>
          <a:stretch>
            <a:fillRect/>
          </a:stretch>
        </p:blipFill>
        <p:spPr>
          <a:xfrm>
            <a:off x="380867" y="1746411"/>
            <a:ext cx="3895725" cy="495300"/>
          </a:xfrm>
          <a:prstGeom prst="rect">
            <a:avLst/>
          </a:prstGeom>
          <a:noFill/>
          <a:ln w="19050" cap="flat" cmpd="sng">
            <a:solidFill>
              <a:srgbClr val="FBCC06"/>
            </a:solidFill>
            <a:prstDash val="solid"/>
            <a:round/>
            <a:headEnd type="none" w="sm" len="sm"/>
            <a:tailEnd type="none" w="sm" len="sm"/>
          </a:ln>
        </p:spPr>
      </p:pic>
      <p:pic>
        <p:nvPicPr>
          <p:cNvPr id="414" name="Google Shape;414;p34"/>
          <p:cNvPicPr preferRelativeResize="0"/>
          <p:nvPr/>
        </p:nvPicPr>
        <p:blipFill>
          <a:blip r:embed="rId4">
            <a:alphaModFix/>
          </a:blip>
          <a:stretch>
            <a:fillRect/>
          </a:stretch>
        </p:blipFill>
        <p:spPr>
          <a:xfrm>
            <a:off x="5736700" y="851721"/>
            <a:ext cx="1867925" cy="1483450"/>
          </a:xfrm>
          <a:prstGeom prst="rect">
            <a:avLst/>
          </a:prstGeom>
          <a:noFill/>
          <a:ln w="19050" cap="flat" cmpd="sng">
            <a:solidFill>
              <a:srgbClr val="FBCC06"/>
            </a:solidFill>
            <a:prstDash val="solid"/>
            <a:round/>
            <a:headEnd type="none" w="sm" len="sm"/>
            <a:tailEnd type="none" w="sm" len="sm"/>
          </a:ln>
        </p:spPr>
      </p:pic>
      <p:pic>
        <p:nvPicPr>
          <p:cNvPr id="415" name="Google Shape;415;p34"/>
          <p:cNvPicPr preferRelativeResize="0"/>
          <p:nvPr/>
        </p:nvPicPr>
        <p:blipFill>
          <a:blip r:embed="rId5">
            <a:alphaModFix/>
          </a:blip>
          <a:stretch>
            <a:fillRect/>
          </a:stretch>
        </p:blipFill>
        <p:spPr>
          <a:xfrm>
            <a:off x="2537374" y="3281377"/>
            <a:ext cx="1933225" cy="1352550"/>
          </a:xfrm>
          <a:prstGeom prst="rect">
            <a:avLst/>
          </a:prstGeom>
          <a:noFill/>
          <a:ln w="19050" cap="flat" cmpd="sng">
            <a:solidFill>
              <a:srgbClr val="FBCC06"/>
            </a:solidFill>
            <a:prstDash val="solid"/>
            <a:round/>
            <a:headEnd type="none" w="sm" len="sm"/>
            <a:tailEnd type="none" w="sm" len="sm"/>
          </a:ln>
        </p:spPr>
      </p:pic>
      <p:sp>
        <p:nvSpPr>
          <p:cNvPr id="416" name="Google Shape;416;p34"/>
          <p:cNvSpPr/>
          <p:nvPr/>
        </p:nvSpPr>
        <p:spPr>
          <a:xfrm>
            <a:off x="4618100" y="3097011"/>
            <a:ext cx="2215500" cy="1637400"/>
          </a:xfrm>
          <a:prstGeom prst="round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Continue : permet de revenir au début de la boucle en sautant les instructions qui suivent dans l’itération en cours.</a:t>
            </a:r>
            <a:endParaRPr b="1">
              <a:solidFill>
                <a:schemeClr val="dk1"/>
              </a:solidFill>
              <a:latin typeface="Montserrat"/>
              <a:ea typeface="Montserrat"/>
              <a:cs typeface="Montserrat"/>
              <a:sym typeface="Montserrat"/>
            </a:endParaRPr>
          </a:p>
        </p:txBody>
      </p:sp>
      <p:sp>
        <p:nvSpPr>
          <p:cNvPr id="417" name="Google Shape;417;p34"/>
          <p:cNvSpPr/>
          <p:nvPr/>
        </p:nvSpPr>
        <p:spPr>
          <a:xfrm>
            <a:off x="6650900" y="2823949"/>
            <a:ext cx="3042300" cy="400200"/>
          </a:xfrm>
          <a:prstGeom prst="round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Exemple :</a:t>
            </a:r>
            <a:endParaRPr b="1">
              <a:solidFill>
                <a:schemeClr val="dk1"/>
              </a:solidFill>
              <a:latin typeface="Montserrat"/>
              <a:ea typeface="Montserrat"/>
              <a:cs typeface="Montserrat"/>
              <a:sym typeface="Montserrat"/>
            </a:endParaRPr>
          </a:p>
        </p:txBody>
      </p:sp>
      <p:pic>
        <p:nvPicPr>
          <p:cNvPr id="418" name="Google Shape;418;p34"/>
          <p:cNvPicPr preferRelativeResize="0"/>
          <p:nvPr/>
        </p:nvPicPr>
        <p:blipFill>
          <a:blip r:embed="rId6">
            <a:alphaModFix/>
          </a:blip>
          <a:stretch>
            <a:fillRect/>
          </a:stretch>
        </p:blipFill>
        <p:spPr>
          <a:xfrm>
            <a:off x="6759666" y="3281363"/>
            <a:ext cx="2028000" cy="1514475"/>
          </a:xfrm>
          <a:prstGeom prst="rect">
            <a:avLst/>
          </a:prstGeom>
          <a:noFill/>
          <a:ln w="19050" cap="flat" cmpd="sng">
            <a:solidFill>
              <a:srgbClr val="FBCC06"/>
            </a:solidFill>
            <a:prstDash val="solid"/>
            <a:round/>
            <a:headEnd type="none" w="sm" len="sm"/>
            <a:tailEnd type="none" w="sm" len="sm"/>
          </a:ln>
        </p:spPr>
      </p:pic>
      <p:sp>
        <p:nvSpPr>
          <p:cNvPr id="419" name="Google Shape;419;p34"/>
          <p:cNvSpPr/>
          <p:nvPr/>
        </p:nvSpPr>
        <p:spPr>
          <a:xfrm>
            <a:off x="2537374" y="2823949"/>
            <a:ext cx="3042300" cy="400200"/>
          </a:xfrm>
          <a:prstGeom prst="round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Exemple :</a:t>
            </a:r>
            <a:endParaRPr b="1">
              <a:solidFill>
                <a:schemeClr val="dk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5"/>
          <p:cNvSpPr/>
          <p:nvPr/>
        </p:nvSpPr>
        <p:spPr>
          <a:xfrm>
            <a:off x="0" y="2250"/>
            <a:ext cx="9144000" cy="3840300"/>
          </a:xfrm>
          <a:prstGeom prst="rect">
            <a:avLst/>
          </a:prstGeom>
          <a:solidFill>
            <a:srgbClr val="3478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5" name="Google Shape;425;p35"/>
          <p:cNvSpPr txBox="1">
            <a:spLocks noGrp="1"/>
          </p:cNvSpPr>
          <p:nvPr>
            <p:ph type="body" idx="1"/>
          </p:nvPr>
        </p:nvSpPr>
        <p:spPr>
          <a:xfrm>
            <a:off x="457700" y="352821"/>
            <a:ext cx="8223300" cy="3703500"/>
          </a:xfrm>
          <a:prstGeom prst="rect">
            <a:avLst/>
          </a:prstGeom>
          <a:solidFill>
            <a:schemeClr val="lt1"/>
          </a:solidFill>
          <a:ln>
            <a:noFill/>
          </a:ln>
        </p:spPr>
        <p:txBody>
          <a:bodyPr spcFirstLastPara="1" wrap="square" lIns="91425" tIns="91425" rIns="91425" bIns="91425" anchor="t" anchorCtr="0">
            <a:normAutofit fontScale="92500" lnSpcReduction="10000"/>
          </a:bodyPr>
          <a:lstStyle/>
          <a:p>
            <a:pPr marL="0" lvl="0" indent="0" algn="l" rtl="0">
              <a:lnSpc>
                <a:spcPct val="120000"/>
              </a:lnSpc>
              <a:spcBef>
                <a:spcPts val="1400"/>
              </a:spcBef>
              <a:spcAft>
                <a:spcPts val="0"/>
              </a:spcAft>
              <a:buSzPts val="770"/>
              <a:buNone/>
            </a:pPr>
            <a:r>
              <a:rPr lang="fr" sz="1620" b="1" dirty="0">
                <a:solidFill>
                  <a:srgbClr val="3478AF"/>
                </a:solidFill>
                <a:latin typeface="Montserrat"/>
                <a:ea typeface="Montserrat"/>
                <a:cs typeface="Montserrat"/>
                <a:sym typeface="Montserrat"/>
              </a:rPr>
              <a:t>Exercice 1 : </a:t>
            </a:r>
            <a:endParaRPr sz="1620" b="1" dirty="0">
              <a:solidFill>
                <a:srgbClr val="3478AF"/>
              </a:solidFill>
              <a:latin typeface="Montserrat"/>
              <a:ea typeface="Montserrat"/>
              <a:cs typeface="Montserrat"/>
              <a:sym typeface="Montserrat"/>
            </a:endParaRPr>
          </a:p>
          <a:p>
            <a:pPr marL="0" lvl="0" indent="0" algn="l" rtl="0">
              <a:lnSpc>
                <a:spcPct val="105000"/>
              </a:lnSpc>
              <a:spcBef>
                <a:spcPts val="400"/>
              </a:spcBef>
              <a:spcAft>
                <a:spcPts val="0"/>
              </a:spcAft>
              <a:buNone/>
            </a:pPr>
            <a:r>
              <a:rPr lang="fr" sz="1620" b="1" dirty="0">
                <a:solidFill>
                  <a:srgbClr val="3478AF"/>
                </a:solidFill>
                <a:latin typeface="Montserrat"/>
                <a:ea typeface="Montserrat"/>
                <a:cs typeface="Montserrat"/>
                <a:sym typeface="Montserrat"/>
              </a:rPr>
              <a:t>Demandez à l'utilisateur de saisir un mot de passe. Le mot de passe correct est "secret". Donnez à l'utilisateur 3 tentatives. Après 3 tentatives échouées, affichez "Accès refusé". </a:t>
            </a:r>
            <a:endParaRPr sz="1620" b="1" dirty="0">
              <a:solidFill>
                <a:srgbClr val="3478AF"/>
              </a:solidFill>
              <a:latin typeface="Montserrat"/>
              <a:ea typeface="Montserrat"/>
              <a:cs typeface="Montserrat"/>
              <a:sym typeface="Montserrat"/>
            </a:endParaRPr>
          </a:p>
          <a:p>
            <a:pPr marL="0" lvl="0" indent="0" algn="l" rtl="0">
              <a:lnSpc>
                <a:spcPct val="120000"/>
              </a:lnSpc>
              <a:spcBef>
                <a:spcPts val="1400"/>
              </a:spcBef>
              <a:spcAft>
                <a:spcPts val="0"/>
              </a:spcAft>
              <a:buClr>
                <a:schemeClr val="dk1"/>
              </a:buClr>
              <a:buSzPts val="770"/>
              <a:buFont typeface="Arial"/>
              <a:buNone/>
            </a:pPr>
            <a:r>
              <a:rPr lang="fr" sz="1620" b="1" dirty="0">
                <a:solidFill>
                  <a:srgbClr val="3478AF"/>
                </a:solidFill>
                <a:latin typeface="Montserrat"/>
                <a:ea typeface="Montserrat"/>
                <a:cs typeface="Montserrat"/>
                <a:sym typeface="Montserrat"/>
              </a:rPr>
              <a:t>Exercice 2: </a:t>
            </a:r>
            <a:endParaRPr sz="1620" b="1" dirty="0">
              <a:solidFill>
                <a:srgbClr val="3478AF"/>
              </a:solidFill>
              <a:latin typeface="Montserrat"/>
              <a:ea typeface="Montserrat"/>
              <a:cs typeface="Montserrat"/>
              <a:sym typeface="Montserrat"/>
            </a:endParaRPr>
          </a:p>
          <a:p>
            <a:pPr marL="0" lvl="0" indent="0" algn="l" rtl="0">
              <a:lnSpc>
                <a:spcPct val="105000"/>
              </a:lnSpc>
              <a:spcBef>
                <a:spcPts val="400"/>
              </a:spcBef>
              <a:spcAft>
                <a:spcPts val="0"/>
              </a:spcAft>
              <a:buNone/>
            </a:pPr>
            <a:r>
              <a:rPr lang="fr" sz="1620" b="1" dirty="0">
                <a:solidFill>
                  <a:srgbClr val="3478AF"/>
                </a:solidFill>
                <a:latin typeface="Montserrat"/>
                <a:ea typeface="Montserrat"/>
                <a:cs typeface="Montserrat"/>
                <a:sym typeface="Montserrat"/>
              </a:rPr>
              <a:t>Un pangramme est une phrase qui contient toutes les lettres de l’alphabet au moins une fois. </a:t>
            </a:r>
            <a:endParaRPr sz="1620" b="1" dirty="0">
              <a:solidFill>
                <a:srgbClr val="3478AF"/>
              </a:solidFill>
              <a:latin typeface="Montserrat"/>
              <a:ea typeface="Montserrat"/>
              <a:cs typeface="Montserrat"/>
              <a:sym typeface="Montserrat"/>
            </a:endParaRPr>
          </a:p>
          <a:p>
            <a:pPr marL="0" lvl="0" indent="0" algn="l" rtl="0">
              <a:lnSpc>
                <a:spcPct val="105000"/>
              </a:lnSpc>
              <a:spcBef>
                <a:spcPts val="1200"/>
              </a:spcBef>
              <a:spcAft>
                <a:spcPts val="0"/>
              </a:spcAft>
              <a:buNone/>
            </a:pPr>
            <a:r>
              <a:rPr lang="fr" sz="1620" b="1" dirty="0">
                <a:solidFill>
                  <a:srgbClr val="3478AF"/>
                </a:solidFill>
                <a:latin typeface="Montserrat"/>
                <a:ea typeface="Montserrat"/>
                <a:cs typeface="Montserrat"/>
                <a:sym typeface="Montserrat"/>
              </a:rPr>
              <a:t>Par exemple : "Voyez le brick géant que j'examine près du wharf." est un pangramme, car toutes les lettres de A à Z y apparaissent au moins une fois. </a:t>
            </a:r>
            <a:endParaRPr sz="1620" b="1" dirty="0">
              <a:solidFill>
                <a:srgbClr val="3478AF"/>
              </a:solidFill>
              <a:latin typeface="Montserrat"/>
              <a:ea typeface="Montserrat"/>
              <a:cs typeface="Montserrat"/>
              <a:sym typeface="Montserrat"/>
            </a:endParaRPr>
          </a:p>
          <a:p>
            <a:pPr marL="0" lvl="0" indent="0" algn="l" rtl="0">
              <a:lnSpc>
                <a:spcPct val="105000"/>
              </a:lnSpc>
              <a:spcBef>
                <a:spcPts val="1200"/>
              </a:spcBef>
              <a:spcAft>
                <a:spcPts val="1200"/>
              </a:spcAft>
              <a:buClr>
                <a:schemeClr val="dk1"/>
              </a:buClr>
              <a:buSzPts val="1100"/>
              <a:buFont typeface="Arial"/>
              <a:buNone/>
            </a:pPr>
            <a:r>
              <a:rPr lang="fr" sz="1620" b="1" dirty="0">
                <a:solidFill>
                  <a:srgbClr val="3478AF"/>
                </a:solidFill>
                <a:latin typeface="Montserrat"/>
                <a:ea typeface="Montserrat"/>
                <a:cs typeface="Montserrat"/>
                <a:sym typeface="Montserrat"/>
              </a:rPr>
              <a:t>Écrire un programme Python qui : Demande à l’utilisateur une phrase. Vérifie, si cette phrase est un pangramme. Affiche un message indiquant le résultat.</a:t>
            </a:r>
            <a:endParaRPr sz="1620" b="1" dirty="0">
              <a:solidFill>
                <a:srgbClr val="3478AF"/>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38" title="colored_background_image.png"/>
          <p:cNvPicPr preferRelativeResize="0"/>
          <p:nvPr/>
        </p:nvPicPr>
        <p:blipFill>
          <a:blip r:embed="rId3">
            <a:alphaModFix/>
          </a:blip>
          <a:stretch>
            <a:fillRect/>
          </a:stretch>
        </p:blipFill>
        <p:spPr>
          <a:xfrm>
            <a:off x="0" y="0"/>
            <a:ext cx="9144001" cy="5143500"/>
          </a:xfrm>
          <a:prstGeom prst="rect">
            <a:avLst/>
          </a:prstGeom>
          <a:noFill/>
          <a:ln>
            <a:noFill/>
          </a:ln>
        </p:spPr>
      </p:pic>
      <p:sp>
        <p:nvSpPr>
          <p:cNvPr id="448" name="Google Shape;448;p38"/>
          <p:cNvSpPr/>
          <p:nvPr/>
        </p:nvSpPr>
        <p:spPr>
          <a:xfrm>
            <a:off x="4639600" y="4048125"/>
            <a:ext cx="4593600" cy="7293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fr" sz="2700">
                <a:solidFill>
                  <a:srgbClr val="3478AF"/>
                </a:solidFill>
                <a:latin typeface="Montserrat Black"/>
                <a:ea typeface="Montserrat Black"/>
                <a:cs typeface="Montserrat Black"/>
                <a:sym typeface="Montserrat Black"/>
              </a:rPr>
              <a:t>Fonctions et modules </a:t>
            </a:r>
            <a:endParaRPr sz="2700">
              <a:solidFill>
                <a:srgbClr val="3478AF"/>
              </a:solidFill>
              <a:latin typeface="Montserrat Black"/>
              <a:ea typeface="Montserrat Black"/>
              <a:cs typeface="Montserrat Black"/>
              <a:sym typeface="Montserrat Black"/>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9"/>
          <p:cNvSpPr txBox="1">
            <a:spLocks noGrp="1"/>
          </p:cNvSpPr>
          <p:nvPr>
            <p:ph type="title"/>
          </p:nvPr>
        </p:nvSpPr>
        <p:spPr>
          <a:xfrm>
            <a:off x="4804550" y="332825"/>
            <a:ext cx="4260300" cy="67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sz="2600" b="1">
                <a:solidFill>
                  <a:srgbClr val="3478AF"/>
                </a:solidFill>
                <a:latin typeface="Montserrat"/>
                <a:ea typeface="Montserrat"/>
                <a:cs typeface="Montserrat"/>
                <a:sym typeface="Montserrat"/>
              </a:rPr>
              <a:t>Fonctions et modules</a:t>
            </a:r>
            <a:endParaRPr sz="2600">
              <a:solidFill>
                <a:srgbClr val="3478AF"/>
              </a:solidFill>
            </a:endParaRPr>
          </a:p>
        </p:txBody>
      </p:sp>
      <p:sp>
        <p:nvSpPr>
          <p:cNvPr id="454" name="Google Shape;454;p39"/>
          <p:cNvSpPr/>
          <p:nvPr/>
        </p:nvSpPr>
        <p:spPr>
          <a:xfrm>
            <a:off x="0" y="0"/>
            <a:ext cx="4077300" cy="5143500"/>
          </a:xfrm>
          <a:prstGeom prst="rect">
            <a:avLst/>
          </a:prstGeom>
          <a:solidFill>
            <a:srgbClr val="3478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5" name="Google Shape;455;p39"/>
          <p:cNvSpPr/>
          <p:nvPr/>
        </p:nvSpPr>
        <p:spPr>
          <a:xfrm>
            <a:off x="-15375" y="722050"/>
            <a:ext cx="4260300" cy="3787800"/>
          </a:xfrm>
          <a:prstGeom prst="rect">
            <a:avLst/>
          </a:prstGeom>
          <a:solidFill>
            <a:schemeClr val="lt1"/>
          </a:solidFill>
          <a:ln>
            <a:noFill/>
          </a:ln>
        </p:spPr>
        <p:txBody>
          <a:bodyPr spcFirstLastPara="1" wrap="square" lIns="91425" tIns="91425" rIns="91425" bIns="91425" anchor="ctr" anchorCtr="0">
            <a:noAutofit/>
          </a:bodyPr>
          <a:lstStyle/>
          <a:p>
            <a:pPr marL="457200" lvl="0" indent="-361950" algn="l" rtl="0">
              <a:lnSpc>
                <a:spcPct val="115000"/>
              </a:lnSpc>
              <a:spcBef>
                <a:spcPts val="2100"/>
              </a:spcBef>
              <a:spcAft>
                <a:spcPts val="0"/>
              </a:spcAft>
              <a:buClr>
                <a:schemeClr val="dk2"/>
              </a:buClr>
              <a:buSzPts val="2100"/>
              <a:buFont typeface="Montserrat"/>
              <a:buChar char="●"/>
            </a:pPr>
            <a:r>
              <a:rPr lang="fr" sz="1800" b="1">
                <a:solidFill>
                  <a:schemeClr val="dk2"/>
                </a:solidFill>
                <a:latin typeface="Montserrat"/>
                <a:ea typeface="Montserrat"/>
                <a:cs typeface="Montserrat"/>
                <a:sym typeface="Montserrat"/>
              </a:rPr>
              <a:t>Une fonction est un bloc de code réutilisable qui effectue une tâche spécifique.</a:t>
            </a:r>
            <a:endParaRPr sz="1800" b="1">
              <a:solidFill>
                <a:schemeClr val="dk2"/>
              </a:solidFill>
              <a:latin typeface="Montserrat"/>
              <a:ea typeface="Montserrat"/>
              <a:cs typeface="Montserrat"/>
              <a:sym typeface="Montserrat"/>
            </a:endParaRPr>
          </a:p>
          <a:p>
            <a:pPr marL="457200" lvl="0" indent="-361950" algn="l" rtl="0">
              <a:lnSpc>
                <a:spcPct val="115000"/>
              </a:lnSpc>
              <a:spcBef>
                <a:spcPts val="0"/>
              </a:spcBef>
              <a:spcAft>
                <a:spcPts val="0"/>
              </a:spcAft>
              <a:buClr>
                <a:schemeClr val="dk2"/>
              </a:buClr>
              <a:buSzPts val="2100"/>
              <a:buFont typeface="Montserrat"/>
              <a:buChar char="●"/>
            </a:pPr>
            <a:r>
              <a:rPr lang="fr" sz="1800" b="1">
                <a:solidFill>
                  <a:schemeClr val="dk2"/>
                </a:solidFill>
                <a:latin typeface="Montserrat"/>
                <a:ea typeface="Montserrat"/>
                <a:cs typeface="Montserrat"/>
                <a:sym typeface="Montserrat"/>
              </a:rPr>
              <a:t>Elle permet de diviser un programme en parties logiques, rendant le code plus lisible et maintenable.</a:t>
            </a:r>
            <a:endParaRPr sz="1800" b="1">
              <a:solidFill>
                <a:schemeClr val="dk2"/>
              </a:solidFill>
              <a:latin typeface="Montserrat"/>
              <a:ea typeface="Montserrat"/>
              <a:cs typeface="Montserrat"/>
              <a:sym typeface="Montserrat"/>
            </a:endParaRPr>
          </a:p>
          <a:p>
            <a:pPr marL="457200" lvl="0" indent="-361950" algn="l" rtl="0">
              <a:lnSpc>
                <a:spcPct val="115000"/>
              </a:lnSpc>
              <a:spcBef>
                <a:spcPts val="0"/>
              </a:spcBef>
              <a:spcAft>
                <a:spcPts val="0"/>
              </a:spcAft>
              <a:buClr>
                <a:schemeClr val="dk2"/>
              </a:buClr>
              <a:buSzPts val="2100"/>
              <a:buFont typeface="Montserrat"/>
              <a:buChar char="●"/>
            </a:pPr>
            <a:r>
              <a:rPr lang="fr" sz="1800" b="1">
                <a:solidFill>
                  <a:schemeClr val="dk2"/>
                </a:solidFill>
                <a:latin typeface="Montserrat"/>
                <a:ea typeface="Montserrat"/>
                <a:cs typeface="Montserrat"/>
                <a:sym typeface="Montserrat"/>
              </a:rPr>
              <a:t>Syntaxe de base : Utilisation du mot-clé </a:t>
            </a:r>
            <a:r>
              <a:rPr lang="fr" sz="1800" b="1">
                <a:solidFill>
                  <a:srgbClr val="176677"/>
                </a:solidFill>
                <a:latin typeface="Montserrat"/>
                <a:ea typeface="Montserrat"/>
                <a:cs typeface="Montserrat"/>
                <a:sym typeface="Montserrat"/>
              </a:rPr>
              <a:t>def</a:t>
            </a:r>
            <a:r>
              <a:rPr lang="fr" sz="1800" b="1">
                <a:solidFill>
                  <a:schemeClr val="dk2"/>
                </a:solidFill>
                <a:latin typeface="Montserrat"/>
                <a:ea typeface="Montserrat"/>
                <a:cs typeface="Montserrat"/>
                <a:sym typeface="Montserrat"/>
              </a:rPr>
              <a:t>.</a:t>
            </a:r>
            <a:endParaRPr sz="1600" b="1"/>
          </a:p>
        </p:txBody>
      </p:sp>
      <p:sp>
        <p:nvSpPr>
          <p:cNvPr id="456" name="Google Shape;456;p39"/>
          <p:cNvSpPr/>
          <p:nvPr/>
        </p:nvSpPr>
        <p:spPr>
          <a:xfrm>
            <a:off x="4870254" y="1006925"/>
            <a:ext cx="3514200" cy="478500"/>
          </a:xfrm>
          <a:prstGeom prst="round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Syntaxe (Python) :</a:t>
            </a:r>
            <a:endParaRPr b="1">
              <a:solidFill>
                <a:schemeClr val="dk1"/>
              </a:solidFill>
              <a:latin typeface="Montserrat"/>
              <a:ea typeface="Montserrat"/>
              <a:cs typeface="Montserrat"/>
              <a:sym typeface="Montserrat"/>
            </a:endParaRPr>
          </a:p>
        </p:txBody>
      </p:sp>
      <p:sp>
        <p:nvSpPr>
          <p:cNvPr id="457" name="Google Shape;457;p39"/>
          <p:cNvSpPr/>
          <p:nvPr/>
        </p:nvSpPr>
        <p:spPr>
          <a:xfrm>
            <a:off x="4868850" y="2760535"/>
            <a:ext cx="3514200" cy="478500"/>
          </a:xfrm>
          <a:prstGeom prst="round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Exemple :</a:t>
            </a:r>
            <a:endParaRPr b="1">
              <a:solidFill>
                <a:schemeClr val="dk1"/>
              </a:solidFill>
              <a:latin typeface="Montserrat"/>
              <a:ea typeface="Montserrat"/>
              <a:cs typeface="Montserrat"/>
              <a:sym typeface="Montserrat"/>
            </a:endParaRPr>
          </a:p>
        </p:txBody>
      </p:sp>
      <p:pic>
        <p:nvPicPr>
          <p:cNvPr id="458" name="Google Shape;458;p39"/>
          <p:cNvPicPr preferRelativeResize="0"/>
          <p:nvPr/>
        </p:nvPicPr>
        <p:blipFill>
          <a:blip r:embed="rId3">
            <a:alphaModFix/>
          </a:blip>
          <a:stretch>
            <a:fillRect/>
          </a:stretch>
        </p:blipFill>
        <p:spPr>
          <a:xfrm>
            <a:off x="4873277" y="1428009"/>
            <a:ext cx="3729948" cy="1355491"/>
          </a:xfrm>
          <a:prstGeom prst="rect">
            <a:avLst/>
          </a:prstGeom>
          <a:noFill/>
          <a:ln w="19050" cap="flat" cmpd="sng">
            <a:solidFill>
              <a:srgbClr val="FBCC06"/>
            </a:solidFill>
            <a:prstDash val="solid"/>
            <a:round/>
            <a:headEnd type="none" w="sm" len="sm"/>
            <a:tailEnd type="none" w="sm" len="sm"/>
          </a:ln>
        </p:spPr>
      </p:pic>
      <p:pic>
        <p:nvPicPr>
          <p:cNvPr id="459" name="Google Shape;459;p39"/>
          <p:cNvPicPr preferRelativeResize="0"/>
          <p:nvPr/>
        </p:nvPicPr>
        <p:blipFill>
          <a:blip r:embed="rId4">
            <a:alphaModFix/>
          </a:blip>
          <a:stretch>
            <a:fillRect/>
          </a:stretch>
        </p:blipFill>
        <p:spPr>
          <a:xfrm>
            <a:off x="4880828" y="3286746"/>
            <a:ext cx="3454878" cy="1583305"/>
          </a:xfrm>
          <a:prstGeom prst="rect">
            <a:avLst/>
          </a:prstGeom>
          <a:noFill/>
          <a:ln w="19050" cap="flat" cmpd="sng">
            <a:solidFill>
              <a:srgbClr val="FBCC06"/>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0"/>
          <p:cNvSpPr txBox="1">
            <a:spLocks noGrp="1"/>
          </p:cNvSpPr>
          <p:nvPr>
            <p:ph type="title"/>
          </p:nvPr>
        </p:nvSpPr>
        <p:spPr>
          <a:xfrm>
            <a:off x="426123" y="332825"/>
            <a:ext cx="4260300" cy="67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sz="2600" b="1">
                <a:solidFill>
                  <a:srgbClr val="3478AF"/>
                </a:solidFill>
                <a:latin typeface="Montserrat"/>
                <a:ea typeface="Montserrat"/>
                <a:cs typeface="Montserrat"/>
                <a:sym typeface="Montserrat"/>
              </a:rPr>
              <a:t>Fonctions et modules</a:t>
            </a:r>
            <a:endParaRPr sz="2600">
              <a:solidFill>
                <a:srgbClr val="3478AF"/>
              </a:solidFill>
            </a:endParaRPr>
          </a:p>
        </p:txBody>
      </p:sp>
      <p:sp>
        <p:nvSpPr>
          <p:cNvPr id="465" name="Google Shape;465;p40"/>
          <p:cNvSpPr/>
          <p:nvPr/>
        </p:nvSpPr>
        <p:spPr>
          <a:xfrm>
            <a:off x="5066700" y="0"/>
            <a:ext cx="4077300" cy="5143500"/>
          </a:xfrm>
          <a:prstGeom prst="rect">
            <a:avLst/>
          </a:prstGeom>
          <a:solidFill>
            <a:srgbClr val="3478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6" name="Google Shape;466;p40"/>
          <p:cNvSpPr/>
          <p:nvPr/>
        </p:nvSpPr>
        <p:spPr>
          <a:xfrm>
            <a:off x="4946850" y="460875"/>
            <a:ext cx="4197300" cy="4178700"/>
          </a:xfrm>
          <a:prstGeom prst="rect">
            <a:avLst/>
          </a:prstGeom>
          <a:solidFill>
            <a:schemeClr val="lt1"/>
          </a:solidFill>
          <a:ln>
            <a:noFill/>
          </a:ln>
        </p:spPr>
        <p:txBody>
          <a:bodyPr spcFirstLastPara="1" wrap="square" lIns="91425" tIns="91425" rIns="91425" bIns="91425" anchor="ctr" anchorCtr="0">
            <a:noAutofit/>
          </a:bodyPr>
          <a:lstStyle/>
          <a:p>
            <a:pPr marL="457200" lvl="0" indent="-361950" algn="l" rtl="0">
              <a:lnSpc>
                <a:spcPct val="115000"/>
              </a:lnSpc>
              <a:spcBef>
                <a:spcPts val="2100"/>
              </a:spcBef>
              <a:spcAft>
                <a:spcPts val="0"/>
              </a:spcAft>
              <a:buClr>
                <a:schemeClr val="dk2"/>
              </a:buClr>
              <a:buSzPts val="2100"/>
              <a:buFont typeface="Montserrat"/>
              <a:buChar char="●"/>
            </a:pPr>
            <a:r>
              <a:rPr lang="fr" sz="1800" b="1">
                <a:solidFill>
                  <a:schemeClr val="dk2"/>
                </a:solidFill>
                <a:latin typeface="Montserrat"/>
                <a:ea typeface="Montserrat"/>
                <a:cs typeface="Montserrat"/>
                <a:sym typeface="Montserrat"/>
              </a:rPr>
              <a:t>Une fonction lambda (ou fonction anonyme) est une petite fonction sans nom, utilisée pour des opérations simples et temporaires, ne contenant qu’une seule expression sans blocs (if, for, etc.).</a:t>
            </a:r>
            <a:endParaRPr sz="1800" b="1">
              <a:solidFill>
                <a:schemeClr val="dk2"/>
              </a:solidFill>
              <a:latin typeface="Montserrat"/>
              <a:ea typeface="Montserrat"/>
              <a:cs typeface="Montserrat"/>
              <a:sym typeface="Montserrat"/>
            </a:endParaRPr>
          </a:p>
          <a:p>
            <a:pPr marL="457200" lvl="0" indent="-361950" algn="l" rtl="0">
              <a:lnSpc>
                <a:spcPct val="115000"/>
              </a:lnSpc>
              <a:spcBef>
                <a:spcPts val="0"/>
              </a:spcBef>
              <a:spcAft>
                <a:spcPts val="0"/>
              </a:spcAft>
              <a:buClr>
                <a:schemeClr val="dk2"/>
              </a:buClr>
              <a:buSzPts val="2100"/>
              <a:buFont typeface="Montserrat"/>
              <a:buChar char="●"/>
            </a:pPr>
            <a:r>
              <a:rPr lang="fr" sz="1800" b="1">
                <a:solidFill>
                  <a:schemeClr val="dk2"/>
                </a:solidFill>
                <a:latin typeface="Montserrat"/>
                <a:ea typeface="Montserrat"/>
                <a:cs typeface="Montserrat"/>
                <a:sym typeface="Montserrat"/>
              </a:rPr>
              <a:t>Elle est souvent utilisée comme argument d’une autre fonction (ex : map(), filter(), sorted()).</a:t>
            </a:r>
            <a:endParaRPr sz="1600" b="1"/>
          </a:p>
        </p:txBody>
      </p:sp>
      <p:sp>
        <p:nvSpPr>
          <p:cNvPr id="467" name="Google Shape;467;p40"/>
          <p:cNvSpPr/>
          <p:nvPr/>
        </p:nvSpPr>
        <p:spPr>
          <a:xfrm>
            <a:off x="523730" y="1006925"/>
            <a:ext cx="3455100" cy="617400"/>
          </a:xfrm>
          <a:prstGeom prst="round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Syntaxe (Python) :</a:t>
            </a:r>
            <a:endParaRPr b="1">
              <a:solidFill>
                <a:schemeClr val="dk1"/>
              </a:solidFill>
              <a:latin typeface="Montserrat"/>
              <a:ea typeface="Montserrat"/>
              <a:cs typeface="Montserrat"/>
              <a:sym typeface="Montserrat"/>
            </a:endParaRPr>
          </a:p>
        </p:txBody>
      </p:sp>
      <p:sp>
        <p:nvSpPr>
          <p:cNvPr id="468" name="Google Shape;468;p40"/>
          <p:cNvSpPr/>
          <p:nvPr/>
        </p:nvSpPr>
        <p:spPr>
          <a:xfrm>
            <a:off x="522350" y="2131973"/>
            <a:ext cx="3455100" cy="617400"/>
          </a:xfrm>
          <a:prstGeom prst="round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Exemple :</a:t>
            </a:r>
            <a:endParaRPr b="1">
              <a:solidFill>
                <a:schemeClr val="dk1"/>
              </a:solidFill>
              <a:latin typeface="Montserrat"/>
              <a:ea typeface="Montserrat"/>
              <a:cs typeface="Montserrat"/>
              <a:sym typeface="Montserrat"/>
            </a:endParaRPr>
          </a:p>
        </p:txBody>
      </p:sp>
      <p:pic>
        <p:nvPicPr>
          <p:cNvPr id="469" name="Google Shape;469;p40"/>
          <p:cNvPicPr preferRelativeResize="0"/>
          <p:nvPr/>
        </p:nvPicPr>
        <p:blipFill>
          <a:blip r:embed="rId3">
            <a:alphaModFix/>
          </a:blip>
          <a:stretch>
            <a:fillRect/>
          </a:stretch>
        </p:blipFill>
        <p:spPr>
          <a:xfrm>
            <a:off x="534142" y="1550376"/>
            <a:ext cx="3721383" cy="543914"/>
          </a:xfrm>
          <a:prstGeom prst="rect">
            <a:avLst/>
          </a:prstGeom>
          <a:noFill/>
          <a:ln w="19050" cap="flat" cmpd="sng">
            <a:solidFill>
              <a:srgbClr val="FBCC06"/>
            </a:solidFill>
            <a:prstDash val="solid"/>
            <a:round/>
            <a:headEnd type="none" w="sm" len="sm"/>
            <a:tailEnd type="none" w="sm" len="sm"/>
          </a:ln>
        </p:spPr>
      </p:pic>
      <p:pic>
        <p:nvPicPr>
          <p:cNvPr id="470" name="Google Shape;470;p40"/>
          <p:cNvPicPr preferRelativeResize="0"/>
          <p:nvPr/>
        </p:nvPicPr>
        <p:blipFill>
          <a:blip r:embed="rId4">
            <a:alphaModFix/>
          </a:blip>
          <a:stretch>
            <a:fillRect/>
          </a:stretch>
        </p:blipFill>
        <p:spPr>
          <a:xfrm>
            <a:off x="534120" y="2787328"/>
            <a:ext cx="2845127" cy="1852247"/>
          </a:xfrm>
          <a:prstGeom prst="rect">
            <a:avLst/>
          </a:prstGeom>
          <a:noFill/>
          <a:ln w="19050" cap="flat" cmpd="sng">
            <a:solidFill>
              <a:srgbClr val="FBCC06"/>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1"/>
          <p:cNvSpPr txBox="1">
            <a:spLocks noGrp="1"/>
          </p:cNvSpPr>
          <p:nvPr>
            <p:ph type="title"/>
          </p:nvPr>
        </p:nvSpPr>
        <p:spPr>
          <a:xfrm>
            <a:off x="4804550" y="332825"/>
            <a:ext cx="4260300" cy="67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sz="2600" b="1">
                <a:solidFill>
                  <a:srgbClr val="3478AF"/>
                </a:solidFill>
                <a:latin typeface="Montserrat"/>
                <a:ea typeface="Montserrat"/>
                <a:cs typeface="Montserrat"/>
                <a:sym typeface="Montserrat"/>
              </a:rPr>
              <a:t>Fonctions et modules</a:t>
            </a:r>
            <a:endParaRPr sz="2600">
              <a:solidFill>
                <a:srgbClr val="3478AF"/>
              </a:solidFill>
            </a:endParaRPr>
          </a:p>
        </p:txBody>
      </p:sp>
      <p:sp>
        <p:nvSpPr>
          <p:cNvPr id="476" name="Google Shape;476;p41"/>
          <p:cNvSpPr/>
          <p:nvPr/>
        </p:nvSpPr>
        <p:spPr>
          <a:xfrm>
            <a:off x="0" y="0"/>
            <a:ext cx="4077300" cy="5143500"/>
          </a:xfrm>
          <a:prstGeom prst="rect">
            <a:avLst/>
          </a:prstGeom>
          <a:solidFill>
            <a:srgbClr val="3478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7" name="Google Shape;477;p41"/>
          <p:cNvSpPr/>
          <p:nvPr/>
        </p:nvSpPr>
        <p:spPr>
          <a:xfrm>
            <a:off x="-15375" y="445525"/>
            <a:ext cx="4260300" cy="4224900"/>
          </a:xfrm>
          <a:prstGeom prst="rect">
            <a:avLst/>
          </a:prstGeom>
          <a:solidFill>
            <a:schemeClr val="lt1"/>
          </a:solidFill>
          <a:ln>
            <a:noFill/>
          </a:ln>
        </p:spPr>
        <p:txBody>
          <a:bodyPr spcFirstLastPara="1" wrap="square" lIns="91425" tIns="91425" rIns="91425" bIns="91425" anchor="ctr" anchorCtr="0">
            <a:noAutofit/>
          </a:bodyPr>
          <a:lstStyle/>
          <a:p>
            <a:pPr marL="457200" marR="0" lvl="0" indent="-336550" algn="l" rtl="0">
              <a:lnSpc>
                <a:spcPct val="115000"/>
              </a:lnSpc>
              <a:spcBef>
                <a:spcPts val="2100"/>
              </a:spcBef>
              <a:spcAft>
                <a:spcPts val="0"/>
              </a:spcAft>
              <a:buClr>
                <a:schemeClr val="dk2"/>
              </a:buClr>
              <a:buSzPts val="1700"/>
              <a:buFont typeface="Montserrat"/>
              <a:buChar char="●"/>
            </a:pPr>
            <a:r>
              <a:rPr lang="fr" b="1">
                <a:solidFill>
                  <a:schemeClr val="dk2"/>
                </a:solidFill>
                <a:latin typeface="Montserrat"/>
                <a:ea typeface="Montserrat"/>
                <a:cs typeface="Montserrat"/>
                <a:sym typeface="Montserrat"/>
              </a:rPr>
              <a:t>Un module est un fichier .py contenant du code Python (fonctions, classes, variables…).</a:t>
            </a:r>
            <a:endParaRPr b="1">
              <a:solidFill>
                <a:schemeClr val="dk2"/>
              </a:solidFill>
              <a:latin typeface="Montserrat"/>
              <a:ea typeface="Montserrat"/>
              <a:cs typeface="Montserrat"/>
              <a:sym typeface="Montserrat"/>
            </a:endParaRPr>
          </a:p>
          <a:p>
            <a:pPr marL="457200" marR="0" lvl="0" indent="-336550" algn="l" rtl="0">
              <a:lnSpc>
                <a:spcPct val="115000"/>
              </a:lnSpc>
              <a:spcBef>
                <a:spcPts val="0"/>
              </a:spcBef>
              <a:spcAft>
                <a:spcPts val="0"/>
              </a:spcAft>
              <a:buClr>
                <a:schemeClr val="dk2"/>
              </a:buClr>
              <a:buSzPts val="1700"/>
              <a:buFont typeface="Montserrat"/>
              <a:buChar char="●"/>
            </a:pPr>
            <a:r>
              <a:rPr lang="fr" b="1">
                <a:solidFill>
                  <a:schemeClr val="dk2"/>
                </a:solidFill>
                <a:latin typeface="Montserrat"/>
                <a:ea typeface="Montserrat"/>
                <a:cs typeface="Montserrat"/>
                <a:sym typeface="Montserrat"/>
              </a:rPr>
              <a:t>Il permet de réutiliser du code entre plusieurs programmes.</a:t>
            </a:r>
            <a:endParaRPr b="1">
              <a:solidFill>
                <a:schemeClr val="dk2"/>
              </a:solidFill>
              <a:latin typeface="Montserrat"/>
              <a:ea typeface="Montserrat"/>
              <a:cs typeface="Montserrat"/>
              <a:sym typeface="Montserrat"/>
            </a:endParaRPr>
          </a:p>
          <a:p>
            <a:pPr marL="457200" marR="0" lvl="0" indent="-336550" algn="l" rtl="0">
              <a:lnSpc>
                <a:spcPct val="115000"/>
              </a:lnSpc>
              <a:spcBef>
                <a:spcPts val="0"/>
              </a:spcBef>
              <a:spcAft>
                <a:spcPts val="0"/>
              </a:spcAft>
              <a:buClr>
                <a:schemeClr val="dk2"/>
              </a:buClr>
              <a:buSzPts val="1700"/>
              <a:buFont typeface="Montserrat"/>
              <a:buChar char="●"/>
            </a:pPr>
            <a:r>
              <a:rPr lang="fr" b="1">
                <a:solidFill>
                  <a:schemeClr val="dk2"/>
                </a:solidFill>
                <a:latin typeface="Montserrat"/>
                <a:ea typeface="Montserrat"/>
                <a:cs typeface="Montserrat"/>
                <a:sym typeface="Montserrat"/>
              </a:rPr>
              <a:t>Types de modules :</a:t>
            </a:r>
            <a:endParaRPr b="1">
              <a:solidFill>
                <a:schemeClr val="dk2"/>
              </a:solidFill>
              <a:latin typeface="Montserrat"/>
              <a:ea typeface="Montserrat"/>
              <a:cs typeface="Montserrat"/>
              <a:sym typeface="Montserrat"/>
            </a:endParaRPr>
          </a:p>
          <a:p>
            <a:pPr marL="914400" marR="0" lvl="1" indent="-336550" algn="l" rtl="0">
              <a:lnSpc>
                <a:spcPct val="115000"/>
              </a:lnSpc>
              <a:spcBef>
                <a:spcPts val="0"/>
              </a:spcBef>
              <a:spcAft>
                <a:spcPts val="0"/>
              </a:spcAft>
              <a:buClr>
                <a:srgbClr val="176677"/>
              </a:buClr>
              <a:buSzPts val="1700"/>
              <a:buFont typeface="Montserrat"/>
              <a:buChar char="○"/>
            </a:pPr>
            <a:r>
              <a:rPr lang="fr" b="1">
                <a:solidFill>
                  <a:schemeClr val="dk2"/>
                </a:solidFill>
                <a:latin typeface="Montserrat"/>
                <a:ea typeface="Montserrat"/>
                <a:cs typeface="Montserrat"/>
                <a:sym typeface="Montserrat"/>
              </a:rPr>
              <a:t>Modules intégrés → fournis avec Python (ex. : math, random, os …)</a:t>
            </a:r>
            <a:endParaRPr b="1">
              <a:solidFill>
                <a:schemeClr val="dk2"/>
              </a:solidFill>
              <a:latin typeface="Montserrat"/>
              <a:ea typeface="Montserrat"/>
              <a:cs typeface="Montserrat"/>
              <a:sym typeface="Montserrat"/>
            </a:endParaRPr>
          </a:p>
          <a:p>
            <a:pPr marL="914400" marR="0" lvl="1" indent="-336550" algn="l" rtl="0">
              <a:lnSpc>
                <a:spcPct val="115000"/>
              </a:lnSpc>
              <a:spcBef>
                <a:spcPts val="0"/>
              </a:spcBef>
              <a:spcAft>
                <a:spcPts val="0"/>
              </a:spcAft>
              <a:buClr>
                <a:srgbClr val="176677"/>
              </a:buClr>
              <a:buSzPts val="1700"/>
              <a:buFont typeface="Montserrat"/>
              <a:buChar char="○"/>
            </a:pPr>
            <a:r>
              <a:rPr lang="fr" b="1">
                <a:solidFill>
                  <a:schemeClr val="dk2"/>
                </a:solidFill>
                <a:latin typeface="Montserrat"/>
                <a:ea typeface="Montserrat"/>
                <a:cs typeface="Montserrat"/>
                <a:sym typeface="Montserrat"/>
              </a:rPr>
              <a:t>Modules utilisateur → créés par le programmeur (vos propres fichiers .py)</a:t>
            </a:r>
            <a:endParaRPr b="1">
              <a:solidFill>
                <a:schemeClr val="dk2"/>
              </a:solidFill>
              <a:latin typeface="Montserrat"/>
              <a:ea typeface="Montserrat"/>
              <a:cs typeface="Montserrat"/>
              <a:sym typeface="Montserrat"/>
            </a:endParaRPr>
          </a:p>
          <a:p>
            <a:pPr marL="914400" marR="0" lvl="1" indent="-336550" algn="l" rtl="0">
              <a:lnSpc>
                <a:spcPct val="115000"/>
              </a:lnSpc>
              <a:spcBef>
                <a:spcPts val="0"/>
              </a:spcBef>
              <a:spcAft>
                <a:spcPts val="0"/>
              </a:spcAft>
              <a:buClr>
                <a:srgbClr val="176677"/>
              </a:buClr>
              <a:buSzPts val="1700"/>
              <a:buFont typeface="Montserrat"/>
              <a:buChar char="○"/>
            </a:pPr>
            <a:r>
              <a:rPr lang="fr" b="1">
                <a:solidFill>
                  <a:schemeClr val="dk2"/>
                </a:solidFill>
                <a:latin typeface="Montserrat"/>
                <a:ea typeface="Montserrat"/>
                <a:cs typeface="Montserrat"/>
                <a:sym typeface="Montserrat"/>
              </a:rPr>
              <a:t>Packages → dossiers contenant plusieurs modules, accompagnés d’un fichier __init__.py (permet de les regrouper logiquement)</a:t>
            </a:r>
            <a:endParaRPr sz="1200" b="1"/>
          </a:p>
        </p:txBody>
      </p:sp>
      <p:sp>
        <p:nvSpPr>
          <p:cNvPr id="478" name="Google Shape;478;p41"/>
          <p:cNvSpPr/>
          <p:nvPr/>
        </p:nvSpPr>
        <p:spPr>
          <a:xfrm>
            <a:off x="4374160" y="866833"/>
            <a:ext cx="3042300" cy="400200"/>
          </a:xfrm>
          <a:prstGeom prst="round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Syntaxe (Python) :</a:t>
            </a:r>
            <a:endParaRPr b="1">
              <a:solidFill>
                <a:schemeClr val="dk1"/>
              </a:solidFill>
              <a:latin typeface="Montserrat"/>
              <a:ea typeface="Montserrat"/>
              <a:cs typeface="Montserrat"/>
              <a:sym typeface="Montserrat"/>
            </a:endParaRPr>
          </a:p>
        </p:txBody>
      </p:sp>
      <p:sp>
        <p:nvSpPr>
          <p:cNvPr id="479" name="Google Shape;479;p41"/>
          <p:cNvSpPr/>
          <p:nvPr/>
        </p:nvSpPr>
        <p:spPr>
          <a:xfrm>
            <a:off x="4372945" y="1762457"/>
            <a:ext cx="3042300" cy="400200"/>
          </a:xfrm>
          <a:prstGeom prst="round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latin typeface="Montserrat"/>
                <a:ea typeface="Montserrat"/>
                <a:cs typeface="Montserrat"/>
                <a:sym typeface="Montserrat"/>
              </a:rPr>
              <a:t>Exemple :</a:t>
            </a:r>
            <a:endParaRPr b="1">
              <a:solidFill>
                <a:schemeClr val="dk1"/>
              </a:solidFill>
              <a:latin typeface="Montserrat"/>
              <a:ea typeface="Montserrat"/>
              <a:cs typeface="Montserrat"/>
              <a:sym typeface="Montserrat"/>
            </a:endParaRPr>
          </a:p>
        </p:txBody>
      </p:sp>
      <p:pic>
        <p:nvPicPr>
          <p:cNvPr id="480" name="Google Shape;480;p41"/>
          <p:cNvPicPr preferRelativeResize="0"/>
          <p:nvPr/>
        </p:nvPicPr>
        <p:blipFill>
          <a:blip r:embed="rId3">
            <a:alphaModFix/>
          </a:blip>
          <a:stretch>
            <a:fillRect/>
          </a:stretch>
        </p:blipFill>
        <p:spPr>
          <a:xfrm>
            <a:off x="4372950" y="1267025"/>
            <a:ext cx="4506799" cy="495300"/>
          </a:xfrm>
          <a:prstGeom prst="rect">
            <a:avLst/>
          </a:prstGeom>
          <a:noFill/>
          <a:ln w="19050" cap="flat" cmpd="sng">
            <a:solidFill>
              <a:srgbClr val="FBCC06"/>
            </a:solidFill>
            <a:prstDash val="solid"/>
            <a:round/>
            <a:headEnd type="none" w="sm" len="sm"/>
            <a:tailEnd type="none" w="sm" len="sm"/>
          </a:ln>
        </p:spPr>
      </p:pic>
      <p:pic>
        <p:nvPicPr>
          <p:cNvPr id="481" name="Google Shape;481;p41"/>
          <p:cNvPicPr preferRelativeResize="0"/>
          <p:nvPr/>
        </p:nvPicPr>
        <p:blipFill>
          <a:blip r:embed="rId4">
            <a:alphaModFix/>
          </a:blip>
          <a:stretch>
            <a:fillRect/>
          </a:stretch>
        </p:blipFill>
        <p:spPr>
          <a:xfrm>
            <a:off x="4372925" y="2162643"/>
            <a:ext cx="2863000" cy="1552850"/>
          </a:xfrm>
          <a:prstGeom prst="rect">
            <a:avLst/>
          </a:prstGeom>
          <a:noFill/>
          <a:ln w="19050" cap="flat" cmpd="sng">
            <a:solidFill>
              <a:srgbClr val="FBCC06"/>
            </a:solidFill>
            <a:prstDash val="solid"/>
            <a:round/>
            <a:headEnd type="none" w="sm" len="sm"/>
            <a:tailEnd type="none" w="sm" len="sm"/>
          </a:ln>
        </p:spPr>
      </p:pic>
      <p:sp>
        <p:nvSpPr>
          <p:cNvPr id="482" name="Google Shape;482;p41"/>
          <p:cNvSpPr/>
          <p:nvPr/>
        </p:nvSpPr>
        <p:spPr>
          <a:xfrm>
            <a:off x="4229574" y="3899846"/>
            <a:ext cx="3717900" cy="1152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457200" marR="0" lvl="0" indent="-317500" algn="l" rtl="0">
              <a:lnSpc>
                <a:spcPct val="115000"/>
              </a:lnSpc>
              <a:spcBef>
                <a:spcPts val="2100"/>
              </a:spcBef>
              <a:spcAft>
                <a:spcPts val="0"/>
              </a:spcAft>
              <a:buClr>
                <a:schemeClr val="dk2"/>
              </a:buClr>
              <a:buSzPts val="1400"/>
              <a:buFont typeface="Montserrat"/>
              <a:buChar char="●"/>
            </a:pPr>
            <a:r>
              <a:rPr lang="fr" sz="1100" b="1">
                <a:solidFill>
                  <a:srgbClr val="3478AF"/>
                </a:solidFill>
                <a:latin typeface="Montserrat"/>
                <a:ea typeface="Montserrat"/>
                <a:cs typeface="Montserrat"/>
                <a:sym typeface="Montserrat"/>
              </a:rPr>
              <a:t>random </a:t>
            </a:r>
            <a:r>
              <a:rPr lang="fr" sz="1100" b="1">
                <a:solidFill>
                  <a:schemeClr val="dk2"/>
                </a:solidFill>
                <a:latin typeface="Montserrat"/>
                <a:ea typeface="Montserrat"/>
                <a:cs typeface="Montserrat"/>
                <a:sym typeface="Montserrat"/>
              </a:rPr>
              <a:t>: Génération aléatoire.</a:t>
            </a:r>
            <a:endParaRPr sz="1100" b="1">
              <a:solidFill>
                <a:schemeClr val="dk2"/>
              </a:solidFill>
              <a:latin typeface="Montserrat"/>
              <a:ea typeface="Montserrat"/>
              <a:cs typeface="Montserrat"/>
              <a:sym typeface="Montserrat"/>
            </a:endParaRPr>
          </a:p>
          <a:p>
            <a:pPr marL="457200" marR="0" lvl="0" indent="-317500" algn="l" rtl="0">
              <a:lnSpc>
                <a:spcPct val="115000"/>
              </a:lnSpc>
              <a:spcBef>
                <a:spcPts val="0"/>
              </a:spcBef>
              <a:spcAft>
                <a:spcPts val="0"/>
              </a:spcAft>
              <a:buClr>
                <a:schemeClr val="dk2"/>
              </a:buClr>
              <a:buSzPts val="1400"/>
              <a:buFont typeface="Montserrat"/>
              <a:buChar char="●"/>
            </a:pPr>
            <a:r>
              <a:rPr lang="fr" sz="1100" b="1">
                <a:solidFill>
                  <a:srgbClr val="3478AF"/>
                </a:solidFill>
                <a:latin typeface="Montserrat"/>
                <a:ea typeface="Montserrat"/>
                <a:cs typeface="Montserrat"/>
                <a:sym typeface="Montserrat"/>
              </a:rPr>
              <a:t>os </a:t>
            </a:r>
            <a:r>
              <a:rPr lang="fr" sz="1100" b="1">
                <a:solidFill>
                  <a:schemeClr val="dk2"/>
                </a:solidFill>
                <a:latin typeface="Montserrat"/>
                <a:ea typeface="Montserrat"/>
                <a:cs typeface="Montserrat"/>
                <a:sym typeface="Montserrat"/>
              </a:rPr>
              <a:t>: Interactions avec le système d'exploitation.</a:t>
            </a:r>
            <a:endParaRPr sz="1100" b="1">
              <a:solidFill>
                <a:schemeClr val="dk2"/>
              </a:solidFill>
              <a:latin typeface="Montserrat"/>
              <a:ea typeface="Montserrat"/>
              <a:cs typeface="Montserrat"/>
              <a:sym typeface="Montserrat"/>
            </a:endParaRPr>
          </a:p>
          <a:p>
            <a:pPr marL="457200" marR="0" lvl="0" indent="-317500" algn="l" rtl="0">
              <a:lnSpc>
                <a:spcPct val="115000"/>
              </a:lnSpc>
              <a:spcBef>
                <a:spcPts val="0"/>
              </a:spcBef>
              <a:spcAft>
                <a:spcPts val="0"/>
              </a:spcAft>
              <a:buClr>
                <a:schemeClr val="dk2"/>
              </a:buClr>
              <a:buSzPts val="1400"/>
              <a:buFont typeface="Montserrat"/>
              <a:buChar char="●"/>
            </a:pPr>
            <a:r>
              <a:rPr lang="fr" sz="1100" b="1">
                <a:solidFill>
                  <a:srgbClr val="3478AF"/>
                </a:solidFill>
                <a:latin typeface="Montserrat"/>
                <a:ea typeface="Montserrat"/>
                <a:cs typeface="Montserrat"/>
                <a:sym typeface="Montserrat"/>
              </a:rPr>
              <a:t>datetime </a:t>
            </a:r>
            <a:r>
              <a:rPr lang="fr" sz="1100" b="1">
                <a:solidFill>
                  <a:schemeClr val="dk2"/>
                </a:solidFill>
                <a:latin typeface="Montserrat"/>
                <a:ea typeface="Montserrat"/>
                <a:cs typeface="Montserrat"/>
                <a:sym typeface="Montserrat"/>
              </a:rPr>
              <a:t>: Gestion des dates.</a:t>
            </a:r>
            <a:endParaRPr sz="900">
              <a:solidFill>
                <a:srgbClr val="374151"/>
              </a:solidFill>
              <a:highlight>
                <a:srgbClr val="FFFFFF"/>
              </a:highlight>
            </a:endParaRPr>
          </a:p>
          <a:p>
            <a:pPr marL="0" lvl="0" indent="0" algn="ctr" rtl="0">
              <a:spcBef>
                <a:spcPts val="210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2"/>
          <p:cNvSpPr/>
          <p:nvPr/>
        </p:nvSpPr>
        <p:spPr>
          <a:xfrm>
            <a:off x="0" y="2250"/>
            <a:ext cx="9144000" cy="3372000"/>
          </a:xfrm>
          <a:prstGeom prst="rect">
            <a:avLst/>
          </a:prstGeom>
          <a:solidFill>
            <a:srgbClr val="3478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8" name="Google Shape;488;p42"/>
          <p:cNvSpPr txBox="1">
            <a:spLocks noGrp="1"/>
          </p:cNvSpPr>
          <p:nvPr>
            <p:ph type="body" idx="1"/>
          </p:nvPr>
        </p:nvSpPr>
        <p:spPr>
          <a:xfrm>
            <a:off x="457700" y="310097"/>
            <a:ext cx="8223300" cy="3252300"/>
          </a:xfrm>
          <a:prstGeom prst="rect">
            <a:avLst/>
          </a:prstGeom>
          <a:solidFill>
            <a:schemeClr val="lt1"/>
          </a:solidFill>
          <a:ln>
            <a:noFill/>
          </a:ln>
        </p:spPr>
        <p:txBody>
          <a:bodyPr spcFirstLastPara="1" wrap="square" lIns="91425" tIns="91425" rIns="91425" bIns="91425" anchor="t" anchorCtr="0">
            <a:normAutofit/>
          </a:bodyPr>
          <a:lstStyle/>
          <a:p>
            <a:pPr marL="0" lvl="0" indent="0" algn="l" rtl="0">
              <a:lnSpc>
                <a:spcPct val="120000"/>
              </a:lnSpc>
              <a:spcBef>
                <a:spcPts val="1400"/>
              </a:spcBef>
              <a:spcAft>
                <a:spcPts val="0"/>
              </a:spcAft>
              <a:buSzPts val="770"/>
              <a:buNone/>
            </a:pPr>
            <a:r>
              <a:rPr lang="fr" sz="1620" b="1">
                <a:solidFill>
                  <a:srgbClr val="3478AF"/>
                </a:solidFill>
                <a:latin typeface="Montserrat"/>
                <a:ea typeface="Montserrat"/>
                <a:cs typeface="Montserrat"/>
                <a:sym typeface="Montserrat"/>
              </a:rPr>
              <a:t>Exercice 1 : </a:t>
            </a:r>
            <a:endParaRPr sz="1620" b="1">
              <a:solidFill>
                <a:srgbClr val="3478AF"/>
              </a:solidFill>
              <a:latin typeface="Montserrat"/>
              <a:ea typeface="Montserrat"/>
              <a:cs typeface="Montserrat"/>
              <a:sym typeface="Montserrat"/>
            </a:endParaRPr>
          </a:p>
          <a:p>
            <a:pPr marL="0" lvl="0" indent="0" algn="l" rtl="0">
              <a:lnSpc>
                <a:spcPct val="105000"/>
              </a:lnSpc>
              <a:spcBef>
                <a:spcPts val="400"/>
              </a:spcBef>
              <a:spcAft>
                <a:spcPts val="0"/>
              </a:spcAft>
              <a:buNone/>
            </a:pPr>
            <a:r>
              <a:rPr lang="fr" sz="1620" b="1">
                <a:solidFill>
                  <a:srgbClr val="3478AF"/>
                </a:solidFill>
                <a:latin typeface="Montserrat"/>
                <a:ea typeface="Montserrat"/>
                <a:cs typeface="Montserrat"/>
                <a:sym typeface="Montserrat"/>
              </a:rPr>
              <a:t>Un palindrome est une chaîne de caractères qui se lit de la même façon de gauche à droite et de droite à gauche.</a:t>
            </a:r>
            <a:endParaRPr sz="1620" b="1">
              <a:solidFill>
                <a:srgbClr val="3478AF"/>
              </a:solidFill>
              <a:latin typeface="Montserrat"/>
              <a:ea typeface="Montserrat"/>
              <a:cs typeface="Montserrat"/>
              <a:sym typeface="Montserrat"/>
            </a:endParaRPr>
          </a:p>
          <a:p>
            <a:pPr marL="0" lvl="0" indent="0" algn="l" rtl="0">
              <a:lnSpc>
                <a:spcPct val="105000"/>
              </a:lnSpc>
              <a:spcBef>
                <a:spcPts val="1200"/>
              </a:spcBef>
              <a:spcAft>
                <a:spcPts val="0"/>
              </a:spcAft>
              <a:buNone/>
            </a:pPr>
            <a:r>
              <a:rPr lang="fr" sz="1620" b="1">
                <a:solidFill>
                  <a:srgbClr val="3478AF"/>
                </a:solidFill>
                <a:latin typeface="Montserrat"/>
                <a:ea typeface="Montserrat"/>
                <a:cs typeface="Montserrat"/>
                <a:sym typeface="Montserrat"/>
              </a:rPr>
              <a:t>Écrire une fonction est_palindrome(texte) qui prend une chaîne de caractères et retourne True si c’est un palindrome, sinon False. </a:t>
            </a:r>
            <a:endParaRPr sz="1620" b="1">
              <a:solidFill>
                <a:srgbClr val="3478AF"/>
              </a:solidFill>
              <a:latin typeface="Montserrat"/>
              <a:ea typeface="Montserrat"/>
              <a:cs typeface="Montserrat"/>
              <a:sym typeface="Montserrat"/>
            </a:endParaRPr>
          </a:p>
          <a:p>
            <a:pPr marL="0" lvl="0" indent="0" algn="l" rtl="0">
              <a:lnSpc>
                <a:spcPct val="105000"/>
              </a:lnSpc>
              <a:spcBef>
                <a:spcPts val="1200"/>
              </a:spcBef>
              <a:spcAft>
                <a:spcPts val="0"/>
              </a:spcAft>
              <a:buNone/>
            </a:pPr>
            <a:r>
              <a:rPr lang="fr" sz="1620" b="1">
                <a:solidFill>
                  <a:srgbClr val="3478AF"/>
                </a:solidFill>
                <a:latin typeface="Montserrat"/>
                <a:ea typeface="Montserrat"/>
                <a:cs typeface="Montserrat"/>
                <a:sym typeface="Montserrat"/>
              </a:rPr>
              <a:t>Dans le programme principal : Demander à l’utilisateur de saisir une chaîne de caractères. Utiliser la fonction pour vérifier si c’est un palindrome. </a:t>
            </a:r>
            <a:endParaRPr sz="1620" b="1">
              <a:solidFill>
                <a:srgbClr val="3478AF"/>
              </a:solidFill>
              <a:latin typeface="Montserrat"/>
              <a:ea typeface="Montserrat"/>
              <a:cs typeface="Montserrat"/>
              <a:sym typeface="Montserrat"/>
            </a:endParaRPr>
          </a:p>
          <a:p>
            <a:pPr marL="0" lvl="0" indent="0" algn="l" rtl="0">
              <a:lnSpc>
                <a:spcPct val="105000"/>
              </a:lnSpc>
              <a:spcBef>
                <a:spcPts val="1200"/>
              </a:spcBef>
              <a:spcAft>
                <a:spcPts val="1200"/>
              </a:spcAft>
              <a:buNone/>
            </a:pPr>
            <a:r>
              <a:rPr lang="fr" sz="1620" b="1">
                <a:solidFill>
                  <a:srgbClr val="3478AF"/>
                </a:solidFill>
                <a:latin typeface="Montserrat"/>
                <a:ea typeface="Montserrat"/>
                <a:cs typeface="Montserrat"/>
                <a:sym typeface="Montserrat"/>
              </a:rPr>
              <a:t>Afficher un message correspondant.</a:t>
            </a:r>
            <a:endParaRPr sz="1620" b="1">
              <a:solidFill>
                <a:srgbClr val="3478AF"/>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5" title="colored_background_image.png"/>
          <p:cNvPicPr preferRelativeResize="0"/>
          <p:nvPr/>
        </p:nvPicPr>
        <p:blipFill>
          <a:blip r:embed="rId3">
            <a:alphaModFix/>
          </a:blip>
          <a:stretch>
            <a:fillRect/>
          </a:stretch>
        </p:blipFill>
        <p:spPr>
          <a:xfrm>
            <a:off x="0" y="0"/>
            <a:ext cx="9144028" cy="5143500"/>
          </a:xfrm>
          <a:prstGeom prst="rect">
            <a:avLst/>
          </a:prstGeom>
          <a:noFill/>
          <a:ln>
            <a:noFill/>
          </a:ln>
        </p:spPr>
      </p:pic>
      <p:sp>
        <p:nvSpPr>
          <p:cNvPr id="77" name="Google Shape;77;p15"/>
          <p:cNvSpPr/>
          <p:nvPr/>
        </p:nvSpPr>
        <p:spPr>
          <a:xfrm>
            <a:off x="4658325" y="4048125"/>
            <a:ext cx="4574400" cy="7293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sz="2700">
                <a:solidFill>
                  <a:srgbClr val="3478AF"/>
                </a:solidFill>
                <a:latin typeface="Montserrat Black"/>
                <a:ea typeface="Montserrat Black"/>
                <a:cs typeface="Montserrat Black"/>
                <a:sym typeface="Montserrat Black"/>
              </a:rPr>
              <a:t>Introduction à Python</a:t>
            </a:r>
            <a:endParaRPr sz="2700" b="1">
              <a:solidFill>
                <a:srgbClr val="3478AF"/>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4804550" y="332825"/>
            <a:ext cx="4260300" cy="67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sz="2600" b="1">
                <a:solidFill>
                  <a:srgbClr val="3478AF"/>
                </a:solidFill>
                <a:latin typeface="Montserrat"/>
                <a:ea typeface="Montserrat"/>
                <a:cs typeface="Montserrat"/>
                <a:sym typeface="Montserrat"/>
              </a:rPr>
              <a:t>Introduction à Python</a:t>
            </a:r>
            <a:endParaRPr sz="2600">
              <a:solidFill>
                <a:srgbClr val="3478AF"/>
              </a:solidFill>
            </a:endParaRPr>
          </a:p>
        </p:txBody>
      </p:sp>
      <p:sp>
        <p:nvSpPr>
          <p:cNvPr id="83" name="Google Shape;83;p16"/>
          <p:cNvSpPr txBox="1"/>
          <p:nvPr/>
        </p:nvSpPr>
        <p:spPr>
          <a:xfrm>
            <a:off x="4755000" y="1254950"/>
            <a:ext cx="4077300" cy="3692400"/>
          </a:xfrm>
          <a:prstGeom prst="rect">
            <a:avLst/>
          </a:prstGeom>
          <a:noFill/>
          <a:ln>
            <a:noFill/>
          </a:ln>
        </p:spPr>
        <p:txBody>
          <a:bodyPr spcFirstLastPara="1" wrap="square" lIns="91425" tIns="91425" rIns="0" bIns="91425" anchor="t" anchorCtr="0">
            <a:noAutofit/>
          </a:bodyPr>
          <a:lstStyle/>
          <a:p>
            <a:pPr marL="457200" marR="0" lvl="0" indent="-311150" algn="l" rtl="0">
              <a:lnSpc>
                <a:spcPct val="115000"/>
              </a:lnSpc>
              <a:spcBef>
                <a:spcPts val="0"/>
              </a:spcBef>
              <a:spcAft>
                <a:spcPts val="0"/>
              </a:spcAft>
              <a:buClr>
                <a:schemeClr val="dk1"/>
              </a:buClr>
              <a:buSzPts val="1300"/>
              <a:buFont typeface="Montserrat SemiBold"/>
              <a:buChar char="●"/>
            </a:pPr>
            <a:r>
              <a:rPr lang="fr" sz="1300">
                <a:solidFill>
                  <a:schemeClr val="dk1"/>
                </a:solidFill>
                <a:latin typeface="Montserrat SemiBold"/>
                <a:ea typeface="Montserrat SemiBold"/>
                <a:cs typeface="Montserrat SemiBold"/>
                <a:sym typeface="Montserrat SemiBold"/>
              </a:rPr>
              <a:t>Python est un langage  de programmation créé par Guido  van  Rossum en 1989.</a:t>
            </a:r>
            <a:endParaRPr sz="1300">
              <a:solidFill>
                <a:schemeClr val="dk1"/>
              </a:solidFill>
              <a:latin typeface="Montserrat SemiBold"/>
              <a:ea typeface="Montserrat SemiBold"/>
              <a:cs typeface="Montserrat SemiBold"/>
              <a:sym typeface="Montserrat SemiBold"/>
            </a:endParaRPr>
          </a:p>
          <a:p>
            <a:pPr marL="914400" marR="0" lvl="0" indent="0" algn="l" rtl="0">
              <a:lnSpc>
                <a:spcPct val="115000"/>
              </a:lnSpc>
              <a:spcBef>
                <a:spcPts val="0"/>
              </a:spcBef>
              <a:spcAft>
                <a:spcPts val="0"/>
              </a:spcAft>
              <a:buNone/>
            </a:pPr>
            <a:endParaRPr sz="500">
              <a:solidFill>
                <a:schemeClr val="dk1"/>
              </a:solidFill>
              <a:latin typeface="Montserrat SemiBold"/>
              <a:ea typeface="Montserrat SemiBold"/>
              <a:cs typeface="Montserrat SemiBold"/>
              <a:sym typeface="Montserrat SemiBold"/>
            </a:endParaRPr>
          </a:p>
          <a:p>
            <a:pPr marL="457200" marR="0" lvl="0" indent="-311150" algn="l" rtl="0">
              <a:lnSpc>
                <a:spcPct val="115000"/>
              </a:lnSpc>
              <a:spcBef>
                <a:spcPts val="0"/>
              </a:spcBef>
              <a:spcAft>
                <a:spcPts val="0"/>
              </a:spcAft>
              <a:buClr>
                <a:schemeClr val="dk1"/>
              </a:buClr>
              <a:buSzPts val="1300"/>
              <a:buFont typeface="Montserrat SemiBold"/>
              <a:buChar char="●"/>
            </a:pPr>
            <a:r>
              <a:rPr lang="fr" sz="1300">
                <a:solidFill>
                  <a:schemeClr val="dk1"/>
                </a:solidFill>
                <a:latin typeface="Montserrat SemiBold"/>
                <a:ea typeface="Montserrat SemiBold"/>
                <a:cs typeface="Montserrat SemiBold"/>
                <a:sym typeface="Montserrat SemiBold"/>
              </a:rPr>
              <a:t>C’est un langage de haut niveau, simple et lisible.</a:t>
            </a:r>
            <a:endParaRPr sz="1300">
              <a:solidFill>
                <a:schemeClr val="dk1"/>
              </a:solidFill>
              <a:latin typeface="Montserrat SemiBold"/>
              <a:ea typeface="Montserrat SemiBold"/>
              <a:cs typeface="Montserrat SemiBold"/>
              <a:sym typeface="Montserrat SemiBold"/>
            </a:endParaRPr>
          </a:p>
          <a:p>
            <a:pPr marL="914400" marR="0" lvl="0" indent="0" algn="l" rtl="0">
              <a:lnSpc>
                <a:spcPct val="115000"/>
              </a:lnSpc>
              <a:spcBef>
                <a:spcPts val="0"/>
              </a:spcBef>
              <a:spcAft>
                <a:spcPts val="0"/>
              </a:spcAft>
              <a:buNone/>
            </a:pPr>
            <a:endParaRPr sz="500">
              <a:solidFill>
                <a:schemeClr val="dk1"/>
              </a:solidFill>
              <a:latin typeface="Montserrat SemiBold"/>
              <a:ea typeface="Montserrat SemiBold"/>
              <a:cs typeface="Montserrat SemiBold"/>
              <a:sym typeface="Montserrat SemiBold"/>
            </a:endParaRPr>
          </a:p>
          <a:p>
            <a:pPr marL="457200" marR="0" lvl="0" indent="-311150" algn="l" rtl="0">
              <a:lnSpc>
                <a:spcPct val="115000"/>
              </a:lnSpc>
              <a:spcBef>
                <a:spcPts val="0"/>
              </a:spcBef>
              <a:spcAft>
                <a:spcPts val="0"/>
              </a:spcAft>
              <a:buClr>
                <a:schemeClr val="dk1"/>
              </a:buClr>
              <a:buSzPts val="1300"/>
              <a:buFont typeface="Montserrat SemiBold"/>
              <a:buChar char="●"/>
            </a:pPr>
            <a:r>
              <a:rPr lang="fr" sz="1300">
                <a:solidFill>
                  <a:schemeClr val="dk1"/>
                </a:solidFill>
                <a:latin typeface="Montserrat SemiBold"/>
                <a:ea typeface="Montserrat SemiBold"/>
                <a:cs typeface="Montserrat SemiBold"/>
                <a:sym typeface="Montserrat SemiBold"/>
              </a:rPr>
              <a:t>Sa syntaxe est proche des langage naturel, ce qui facilite l'écriture et la compréhension des programmes.</a:t>
            </a:r>
            <a:endParaRPr sz="1300">
              <a:solidFill>
                <a:schemeClr val="dk1"/>
              </a:solidFill>
              <a:latin typeface="Montserrat SemiBold"/>
              <a:ea typeface="Montserrat SemiBold"/>
              <a:cs typeface="Montserrat SemiBold"/>
              <a:sym typeface="Montserrat SemiBold"/>
            </a:endParaRPr>
          </a:p>
          <a:p>
            <a:pPr marL="914400" marR="0" lvl="0" indent="0" algn="l" rtl="0">
              <a:lnSpc>
                <a:spcPct val="115000"/>
              </a:lnSpc>
              <a:spcBef>
                <a:spcPts val="0"/>
              </a:spcBef>
              <a:spcAft>
                <a:spcPts val="0"/>
              </a:spcAft>
              <a:buNone/>
            </a:pPr>
            <a:endParaRPr sz="500">
              <a:solidFill>
                <a:schemeClr val="dk1"/>
              </a:solidFill>
              <a:latin typeface="Montserrat SemiBold"/>
              <a:ea typeface="Montserrat SemiBold"/>
              <a:cs typeface="Montserrat SemiBold"/>
              <a:sym typeface="Montserrat SemiBold"/>
            </a:endParaRPr>
          </a:p>
          <a:p>
            <a:pPr marL="457200" marR="0" lvl="0" indent="-311150" algn="l" rtl="0">
              <a:lnSpc>
                <a:spcPct val="115000"/>
              </a:lnSpc>
              <a:spcBef>
                <a:spcPts val="0"/>
              </a:spcBef>
              <a:spcAft>
                <a:spcPts val="0"/>
              </a:spcAft>
              <a:buClr>
                <a:schemeClr val="dk1"/>
              </a:buClr>
              <a:buSzPts val="1300"/>
              <a:buFont typeface="Montserrat SemiBold"/>
              <a:buChar char="●"/>
            </a:pPr>
            <a:r>
              <a:rPr lang="fr" sz="1300">
                <a:solidFill>
                  <a:schemeClr val="dk1"/>
                </a:solidFill>
                <a:latin typeface="Montserrat SemiBold"/>
                <a:ea typeface="Montserrat SemiBold"/>
                <a:cs typeface="Montserrat SemiBold"/>
                <a:sym typeface="Montserrat SemiBold"/>
              </a:rPr>
              <a:t>Les programmes Python peuvent fonctionner sans modification sur  différents systèmes d’exploitation.</a:t>
            </a:r>
            <a:endParaRPr sz="1300">
              <a:solidFill>
                <a:schemeClr val="dk1"/>
              </a:solidFill>
              <a:latin typeface="Montserrat SemiBold"/>
              <a:ea typeface="Montserrat SemiBold"/>
              <a:cs typeface="Montserrat SemiBold"/>
              <a:sym typeface="Montserrat SemiBold"/>
            </a:endParaRPr>
          </a:p>
          <a:p>
            <a:pPr marL="914400" marR="0" lvl="0" indent="0" algn="l" rtl="0">
              <a:lnSpc>
                <a:spcPct val="115000"/>
              </a:lnSpc>
              <a:spcBef>
                <a:spcPts val="0"/>
              </a:spcBef>
              <a:spcAft>
                <a:spcPts val="0"/>
              </a:spcAft>
              <a:buNone/>
            </a:pPr>
            <a:endParaRPr sz="500">
              <a:solidFill>
                <a:schemeClr val="dk1"/>
              </a:solidFill>
              <a:latin typeface="Montserrat SemiBold"/>
              <a:ea typeface="Montserrat SemiBold"/>
              <a:cs typeface="Montserrat SemiBold"/>
              <a:sym typeface="Montserrat SemiBold"/>
            </a:endParaRPr>
          </a:p>
          <a:p>
            <a:pPr marL="457200" marR="0" lvl="0" indent="-311150" algn="l" rtl="0">
              <a:lnSpc>
                <a:spcPct val="115000"/>
              </a:lnSpc>
              <a:spcBef>
                <a:spcPts val="0"/>
              </a:spcBef>
              <a:spcAft>
                <a:spcPts val="0"/>
              </a:spcAft>
              <a:buClr>
                <a:schemeClr val="dk1"/>
              </a:buClr>
              <a:buSzPts val="1300"/>
              <a:buFont typeface="Montserrat SemiBold"/>
              <a:buChar char="●"/>
            </a:pPr>
            <a:r>
              <a:rPr lang="fr" sz="1300">
                <a:solidFill>
                  <a:schemeClr val="dk1"/>
                </a:solidFill>
                <a:latin typeface="Montserrat SemiBold"/>
                <a:ea typeface="Montserrat SemiBold"/>
                <a:cs typeface="Montserrat SemiBold"/>
                <a:sym typeface="Montserrat SemiBold"/>
              </a:rPr>
              <a:t>C’est un excellent langage pour les débutants, car il est facile à apprendre et à utiliser.</a:t>
            </a:r>
            <a:endParaRPr sz="1800">
              <a:solidFill>
                <a:schemeClr val="dk1"/>
              </a:solidFill>
              <a:latin typeface="Montserrat SemiBold"/>
              <a:ea typeface="Montserrat SemiBold"/>
              <a:cs typeface="Montserrat SemiBold"/>
              <a:sym typeface="Montserrat SemiBold"/>
            </a:endParaRPr>
          </a:p>
        </p:txBody>
      </p:sp>
      <p:cxnSp>
        <p:nvCxnSpPr>
          <p:cNvPr id="84" name="Google Shape;84;p16"/>
          <p:cNvCxnSpPr/>
          <p:nvPr/>
        </p:nvCxnSpPr>
        <p:spPr>
          <a:xfrm>
            <a:off x="4804540" y="1136580"/>
            <a:ext cx="0" cy="625200"/>
          </a:xfrm>
          <a:prstGeom prst="straightConnector1">
            <a:avLst/>
          </a:prstGeom>
          <a:noFill/>
          <a:ln w="19050" cap="flat" cmpd="sng">
            <a:solidFill>
              <a:srgbClr val="FBCC06"/>
            </a:solidFill>
            <a:prstDash val="solid"/>
            <a:round/>
            <a:headEnd type="none" w="med" len="med"/>
            <a:tailEnd type="none" w="med" len="med"/>
          </a:ln>
        </p:spPr>
      </p:cxnSp>
      <p:cxnSp>
        <p:nvCxnSpPr>
          <p:cNvPr id="85" name="Google Shape;85;p16"/>
          <p:cNvCxnSpPr/>
          <p:nvPr/>
        </p:nvCxnSpPr>
        <p:spPr>
          <a:xfrm>
            <a:off x="4850265" y="1182295"/>
            <a:ext cx="0" cy="625200"/>
          </a:xfrm>
          <a:prstGeom prst="straightConnector1">
            <a:avLst/>
          </a:prstGeom>
          <a:noFill/>
          <a:ln w="19050" cap="flat" cmpd="sng">
            <a:solidFill>
              <a:srgbClr val="FBCC06"/>
            </a:solidFill>
            <a:prstDash val="solid"/>
            <a:round/>
            <a:headEnd type="none" w="med" len="med"/>
            <a:tailEnd type="none" w="med" len="med"/>
          </a:ln>
        </p:spPr>
      </p:cxnSp>
      <p:cxnSp>
        <p:nvCxnSpPr>
          <p:cNvPr id="86" name="Google Shape;86;p16"/>
          <p:cNvCxnSpPr/>
          <p:nvPr/>
        </p:nvCxnSpPr>
        <p:spPr>
          <a:xfrm>
            <a:off x="4804540" y="1144510"/>
            <a:ext cx="464700" cy="0"/>
          </a:xfrm>
          <a:prstGeom prst="straightConnector1">
            <a:avLst/>
          </a:prstGeom>
          <a:noFill/>
          <a:ln w="19050" cap="flat" cmpd="sng">
            <a:solidFill>
              <a:srgbClr val="FBCC06"/>
            </a:solidFill>
            <a:prstDash val="solid"/>
            <a:round/>
            <a:headEnd type="none" w="med" len="med"/>
            <a:tailEnd type="none" w="med" len="med"/>
          </a:ln>
        </p:spPr>
      </p:cxnSp>
      <p:cxnSp>
        <p:nvCxnSpPr>
          <p:cNvPr id="87" name="Google Shape;87;p16"/>
          <p:cNvCxnSpPr/>
          <p:nvPr/>
        </p:nvCxnSpPr>
        <p:spPr>
          <a:xfrm>
            <a:off x="4850265" y="1182300"/>
            <a:ext cx="464700" cy="0"/>
          </a:xfrm>
          <a:prstGeom prst="straightConnector1">
            <a:avLst/>
          </a:prstGeom>
          <a:noFill/>
          <a:ln w="19050" cap="flat" cmpd="sng">
            <a:solidFill>
              <a:srgbClr val="FBCC06"/>
            </a:solidFill>
            <a:prstDash val="solid"/>
            <a:round/>
            <a:headEnd type="none" w="med" len="med"/>
            <a:tailEnd type="none" w="med" len="med"/>
          </a:ln>
        </p:spPr>
      </p:cxnSp>
      <p:cxnSp>
        <p:nvCxnSpPr>
          <p:cNvPr id="88" name="Google Shape;88;p16"/>
          <p:cNvCxnSpPr/>
          <p:nvPr/>
        </p:nvCxnSpPr>
        <p:spPr>
          <a:xfrm>
            <a:off x="8905715" y="4364180"/>
            <a:ext cx="0" cy="625200"/>
          </a:xfrm>
          <a:prstGeom prst="straightConnector1">
            <a:avLst/>
          </a:prstGeom>
          <a:noFill/>
          <a:ln w="19050" cap="flat" cmpd="sng">
            <a:solidFill>
              <a:srgbClr val="FBCC06"/>
            </a:solidFill>
            <a:prstDash val="solid"/>
            <a:round/>
            <a:headEnd type="none" w="med" len="med"/>
            <a:tailEnd type="none" w="med" len="med"/>
          </a:ln>
        </p:spPr>
      </p:cxnSp>
      <p:cxnSp>
        <p:nvCxnSpPr>
          <p:cNvPr id="89" name="Google Shape;89;p16"/>
          <p:cNvCxnSpPr/>
          <p:nvPr/>
        </p:nvCxnSpPr>
        <p:spPr>
          <a:xfrm>
            <a:off x="8951440" y="4409895"/>
            <a:ext cx="0" cy="625200"/>
          </a:xfrm>
          <a:prstGeom prst="straightConnector1">
            <a:avLst/>
          </a:prstGeom>
          <a:noFill/>
          <a:ln w="19050" cap="flat" cmpd="sng">
            <a:solidFill>
              <a:srgbClr val="FBCC06"/>
            </a:solidFill>
            <a:prstDash val="solid"/>
            <a:round/>
            <a:headEnd type="none" w="med" len="med"/>
            <a:tailEnd type="none" w="med" len="med"/>
          </a:ln>
        </p:spPr>
      </p:cxnSp>
      <p:cxnSp>
        <p:nvCxnSpPr>
          <p:cNvPr id="90" name="Google Shape;90;p16"/>
          <p:cNvCxnSpPr/>
          <p:nvPr/>
        </p:nvCxnSpPr>
        <p:spPr>
          <a:xfrm>
            <a:off x="8449719" y="4998042"/>
            <a:ext cx="464700" cy="0"/>
          </a:xfrm>
          <a:prstGeom prst="straightConnector1">
            <a:avLst/>
          </a:prstGeom>
          <a:noFill/>
          <a:ln w="19050" cap="flat" cmpd="sng">
            <a:solidFill>
              <a:srgbClr val="FBCC06"/>
            </a:solidFill>
            <a:prstDash val="solid"/>
            <a:round/>
            <a:headEnd type="none" w="med" len="med"/>
            <a:tailEnd type="none" w="med" len="med"/>
          </a:ln>
        </p:spPr>
      </p:cxnSp>
      <p:cxnSp>
        <p:nvCxnSpPr>
          <p:cNvPr id="91" name="Google Shape;91;p16"/>
          <p:cNvCxnSpPr/>
          <p:nvPr/>
        </p:nvCxnSpPr>
        <p:spPr>
          <a:xfrm>
            <a:off x="8495444" y="5035100"/>
            <a:ext cx="464700" cy="0"/>
          </a:xfrm>
          <a:prstGeom prst="straightConnector1">
            <a:avLst/>
          </a:prstGeom>
          <a:noFill/>
          <a:ln w="19050" cap="flat" cmpd="sng">
            <a:solidFill>
              <a:srgbClr val="FBCC06"/>
            </a:solidFill>
            <a:prstDash val="solid"/>
            <a:round/>
            <a:headEnd type="none" w="med" len="med"/>
            <a:tailEnd type="none" w="med" len="med"/>
          </a:ln>
        </p:spPr>
      </p:cxnSp>
      <p:sp>
        <p:nvSpPr>
          <p:cNvPr id="92" name="Google Shape;92;p16"/>
          <p:cNvSpPr/>
          <p:nvPr/>
        </p:nvSpPr>
        <p:spPr>
          <a:xfrm>
            <a:off x="0" y="0"/>
            <a:ext cx="4077300" cy="5143500"/>
          </a:xfrm>
          <a:prstGeom prst="rect">
            <a:avLst/>
          </a:prstGeom>
          <a:solidFill>
            <a:srgbClr val="347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3" name="Google Shape;93;p16" title="guido_white_background.png"/>
          <p:cNvPicPr preferRelativeResize="0"/>
          <p:nvPr/>
        </p:nvPicPr>
        <p:blipFill rotWithShape="1">
          <a:blip r:embed="rId3">
            <a:alphaModFix/>
          </a:blip>
          <a:srcRect l="21783" r="15077" b="5294"/>
          <a:stretch/>
        </p:blipFill>
        <p:spPr>
          <a:xfrm>
            <a:off x="0" y="408225"/>
            <a:ext cx="4077300" cy="4313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p:nvPr/>
        </p:nvSpPr>
        <p:spPr>
          <a:xfrm>
            <a:off x="493938" y="749684"/>
            <a:ext cx="2127900" cy="6522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solidFill>
                  <a:srgbClr val="FFFFFF"/>
                </a:solidFill>
                <a:latin typeface="Montserrat"/>
                <a:ea typeface="Montserrat"/>
                <a:cs typeface="Montserrat"/>
                <a:sym typeface="Montserrat"/>
              </a:rPr>
              <a:t>Facilité d’apprentissage et simplicité du langage</a:t>
            </a:r>
            <a:endParaRPr sz="1200">
              <a:solidFill>
                <a:srgbClr val="FFFFFF"/>
              </a:solidFill>
              <a:latin typeface="Montserrat"/>
              <a:ea typeface="Montserrat"/>
              <a:cs typeface="Montserrat"/>
              <a:sym typeface="Montserrat"/>
            </a:endParaRPr>
          </a:p>
        </p:txBody>
      </p:sp>
      <p:sp>
        <p:nvSpPr>
          <p:cNvPr id="99" name="Google Shape;99;p17"/>
          <p:cNvSpPr/>
          <p:nvPr/>
        </p:nvSpPr>
        <p:spPr>
          <a:xfrm>
            <a:off x="493938" y="1574573"/>
            <a:ext cx="2127900" cy="6522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200">
                <a:solidFill>
                  <a:srgbClr val="FFFFFF"/>
                </a:solidFill>
                <a:latin typeface="Montserrat"/>
                <a:ea typeface="Montserrat"/>
                <a:cs typeface="Montserrat"/>
                <a:sym typeface="Montserrat"/>
              </a:rPr>
              <a:t>Écosystème riche de bibliothèques et frameworks dédiés à l’IA</a:t>
            </a:r>
            <a:endParaRPr sz="1200">
              <a:solidFill>
                <a:srgbClr val="FFFFFF"/>
              </a:solidFill>
              <a:latin typeface="Montserrat"/>
              <a:ea typeface="Montserrat"/>
              <a:cs typeface="Montserrat"/>
              <a:sym typeface="Montserrat"/>
            </a:endParaRPr>
          </a:p>
        </p:txBody>
      </p:sp>
      <p:sp>
        <p:nvSpPr>
          <p:cNvPr id="100" name="Google Shape;100;p17"/>
          <p:cNvSpPr/>
          <p:nvPr/>
        </p:nvSpPr>
        <p:spPr>
          <a:xfrm>
            <a:off x="493938" y="2336374"/>
            <a:ext cx="2127900" cy="5322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200">
                <a:solidFill>
                  <a:srgbClr val="FFFFFF"/>
                </a:solidFill>
                <a:latin typeface="Montserrat"/>
                <a:ea typeface="Montserrat"/>
                <a:cs typeface="Montserrat"/>
                <a:sym typeface="Montserrat"/>
              </a:rPr>
              <a:t>Communauté active et support étendu</a:t>
            </a:r>
            <a:endParaRPr sz="1200">
              <a:solidFill>
                <a:srgbClr val="FFFFFF"/>
              </a:solidFill>
              <a:latin typeface="Montserrat"/>
              <a:ea typeface="Montserrat"/>
              <a:cs typeface="Montserrat"/>
              <a:sym typeface="Montserrat"/>
            </a:endParaRPr>
          </a:p>
        </p:txBody>
      </p:sp>
      <p:sp>
        <p:nvSpPr>
          <p:cNvPr id="101" name="Google Shape;101;p17"/>
          <p:cNvSpPr/>
          <p:nvPr/>
        </p:nvSpPr>
        <p:spPr>
          <a:xfrm>
            <a:off x="493938" y="2994370"/>
            <a:ext cx="2127900" cy="5322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200">
                <a:solidFill>
                  <a:srgbClr val="FFFFFF"/>
                </a:solidFill>
                <a:latin typeface="Montserrat"/>
                <a:ea typeface="Montserrat"/>
                <a:cs typeface="Montserrat"/>
                <a:sym typeface="Montserrat"/>
              </a:rPr>
              <a:t>Compatibilité avec d’autres technologies</a:t>
            </a:r>
            <a:endParaRPr>
              <a:latin typeface="Montserrat"/>
              <a:ea typeface="Montserrat"/>
              <a:cs typeface="Montserrat"/>
              <a:sym typeface="Montserrat"/>
            </a:endParaRPr>
          </a:p>
        </p:txBody>
      </p:sp>
      <p:sp>
        <p:nvSpPr>
          <p:cNvPr id="102" name="Google Shape;102;p17"/>
          <p:cNvSpPr/>
          <p:nvPr/>
        </p:nvSpPr>
        <p:spPr>
          <a:xfrm>
            <a:off x="493938" y="3663628"/>
            <a:ext cx="2127900" cy="6522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200">
                <a:solidFill>
                  <a:srgbClr val="FFFFFF"/>
                </a:solidFill>
                <a:latin typeface="Montserrat"/>
                <a:ea typeface="Montserrat"/>
                <a:cs typeface="Montserrat"/>
                <a:sym typeface="Montserrat"/>
              </a:rPr>
              <a:t>Portabilités et disponibilité multiplateforme</a:t>
            </a:r>
            <a:endParaRPr sz="1200">
              <a:solidFill>
                <a:srgbClr val="FFFFFF"/>
              </a:solidFill>
              <a:latin typeface="Montserrat"/>
              <a:ea typeface="Montserrat"/>
              <a:cs typeface="Montserrat"/>
              <a:sym typeface="Montserrat"/>
            </a:endParaRPr>
          </a:p>
        </p:txBody>
      </p:sp>
      <p:sp>
        <p:nvSpPr>
          <p:cNvPr id="103" name="Google Shape;103;p17"/>
          <p:cNvSpPr/>
          <p:nvPr/>
        </p:nvSpPr>
        <p:spPr>
          <a:xfrm>
            <a:off x="493881" y="4448116"/>
            <a:ext cx="2127900" cy="5505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200">
                <a:solidFill>
                  <a:srgbClr val="FFFFFF"/>
                </a:solidFill>
                <a:latin typeface="Montserrat"/>
                <a:ea typeface="Montserrat"/>
                <a:cs typeface="Montserrat"/>
                <a:sym typeface="Montserrat"/>
              </a:rPr>
              <a:t>Programmation orienté objet</a:t>
            </a:r>
            <a:endParaRPr>
              <a:latin typeface="Montserrat"/>
              <a:ea typeface="Montserrat"/>
              <a:cs typeface="Montserrat"/>
              <a:sym typeface="Montserrat"/>
            </a:endParaRPr>
          </a:p>
        </p:txBody>
      </p:sp>
      <p:sp>
        <p:nvSpPr>
          <p:cNvPr id="104" name="Google Shape;104;p17"/>
          <p:cNvSpPr/>
          <p:nvPr/>
        </p:nvSpPr>
        <p:spPr>
          <a:xfrm>
            <a:off x="2934563" y="1621393"/>
            <a:ext cx="5694000" cy="5505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150">
                <a:solidFill>
                  <a:srgbClr val="FFFFFF"/>
                </a:solidFill>
                <a:latin typeface="Montserrat"/>
                <a:ea typeface="Montserrat"/>
                <a:cs typeface="Montserrat"/>
                <a:sym typeface="Montserrat"/>
              </a:rPr>
              <a:t>Machine Learning (ML), Deep Learning (DL), Traitement du langage naturel (NLP), vision par ordinateur, Analyse des données.</a:t>
            </a:r>
            <a:endParaRPr sz="1150">
              <a:solidFill>
                <a:srgbClr val="FFFFFF"/>
              </a:solidFill>
              <a:latin typeface="Montserrat"/>
              <a:ea typeface="Montserrat"/>
              <a:cs typeface="Montserrat"/>
              <a:sym typeface="Montserrat"/>
            </a:endParaRPr>
          </a:p>
        </p:txBody>
      </p:sp>
      <p:sp>
        <p:nvSpPr>
          <p:cNvPr id="105" name="Google Shape;105;p17"/>
          <p:cNvSpPr/>
          <p:nvPr/>
        </p:nvSpPr>
        <p:spPr>
          <a:xfrm>
            <a:off x="2934563" y="2400562"/>
            <a:ext cx="5694000" cy="4116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150">
                <a:solidFill>
                  <a:srgbClr val="FFFFFF"/>
                </a:solidFill>
                <a:latin typeface="Montserrat"/>
                <a:ea typeface="Montserrat"/>
                <a:cs typeface="Montserrat"/>
                <a:sym typeface="Montserrat"/>
              </a:rPr>
              <a:t>Python bénéficie d’une communauté mondiale très active.</a:t>
            </a:r>
            <a:endParaRPr sz="1150">
              <a:solidFill>
                <a:srgbClr val="FFFFFF"/>
              </a:solidFill>
              <a:latin typeface="Montserrat"/>
              <a:ea typeface="Montserrat"/>
              <a:cs typeface="Montserrat"/>
              <a:sym typeface="Montserrat"/>
            </a:endParaRPr>
          </a:p>
        </p:txBody>
      </p:sp>
      <p:sp>
        <p:nvSpPr>
          <p:cNvPr id="106" name="Google Shape;106;p17"/>
          <p:cNvSpPr/>
          <p:nvPr/>
        </p:nvSpPr>
        <p:spPr>
          <a:xfrm>
            <a:off x="2934563" y="3043360"/>
            <a:ext cx="5694000" cy="4407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150">
                <a:solidFill>
                  <a:srgbClr val="FFFFFF"/>
                </a:solidFill>
                <a:latin typeface="Montserrat"/>
                <a:ea typeface="Montserrat"/>
                <a:cs typeface="Montserrat"/>
                <a:sym typeface="Montserrat"/>
              </a:rPr>
              <a:t>Python s'intégrer facilement à d’autres langages et technologies.</a:t>
            </a:r>
            <a:endParaRPr sz="1150">
              <a:latin typeface="Montserrat"/>
              <a:ea typeface="Montserrat"/>
              <a:cs typeface="Montserrat"/>
              <a:sym typeface="Montserrat"/>
            </a:endParaRPr>
          </a:p>
        </p:txBody>
      </p:sp>
      <p:sp>
        <p:nvSpPr>
          <p:cNvPr id="107" name="Google Shape;107;p17"/>
          <p:cNvSpPr/>
          <p:nvPr/>
        </p:nvSpPr>
        <p:spPr>
          <a:xfrm>
            <a:off x="2934563" y="3689686"/>
            <a:ext cx="5694000" cy="6006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150">
                <a:solidFill>
                  <a:srgbClr val="FFFFFF"/>
                </a:solidFill>
                <a:latin typeface="Montserrat"/>
                <a:ea typeface="Montserrat"/>
                <a:cs typeface="Montserrat"/>
                <a:sym typeface="Montserrat"/>
              </a:rPr>
              <a:t>Python fonctionne sur presque toutes les plateformes: Windows, Linux, macOs et même des systèmes embarqués.</a:t>
            </a:r>
            <a:endParaRPr sz="1150">
              <a:solidFill>
                <a:srgbClr val="FFFFFF"/>
              </a:solidFill>
              <a:latin typeface="Montserrat"/>
              <a:ea typeface="Montserrat"/>
              <a:cs typeface="Montserrat"/>
              <a:sym typeface="Montserrat"/>
            </a:endParaRPr>
          </a:p>
        </p:txBody>
      </p:sp>
      <p:sp>
        <p:nvSpPr>
          <p:cNvPr id="108" name="Google Shape;108;p17"/>
          <p:cNvSpPr/>
          <p:nvPr/>
        </p:nvSpPr>
        <p:spPr>
          <a:xfrm>
            <a:off x="2934563" y="4465798"/>
            <a:ext cx="5694000" cy="5322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fr" sz="1150">
                <a:solidFill>
                  <a:srgbClr val="FFFFFF"/>
                </a:solidFill>
                <a:latin typeface="Montserrat"/>
                <a:ea typeface="Montserrat"/>
                <a:cs typeface="Montserrat"/>
                <a:sym typeface="Montserrat"/>
              </a:rPr>
              <a:t>Python supporte les concepts de l’orienté objet (héritage, encapsulation, polymorphisme), rendant le code plus structuré, réutilisable et extensible.</a:t>
            </a:r>
            <a:endParaRPr sz="1150">
              <a:latin typeface="Montserrat"/>
              <a:ea typeface="Montserrat"/>
              <a:cs typeface="Montserrat"/>
              <a:sym typeface="Montserrat"/>
            </a:endParaRPr>
          </a:p>
        </p:txBody>
      </p:sp>
      <p:cxnSp>
        <p:nvCxnSpPr>
          <p:cNvPr id="109" name="Google Shape;109;p17"/>
          <p:cNvCxnSpPr>
            <a:stCxn id="98" idx="3"/>
            <a:endCxn id="110" idx="1"/>
          </p:cNvCxnSpPr>
          <p:nvPr/>
        </p:nvCxnSpPr>
        <p:spPr>
          <a:xfrm>
            <a:off x="2621838" y="1075784"/>
            <a:ext cx="312600" cy="8100"/>
          </a:xfrm>
          <a:prstGeom prst="straightConnector1">
            <a:avLst/>
          </a:prstGeom>
          <a:noFill/>
          <a:ln w="19050" cap="flat" cmpd="sng">
            <a:solidFill>
              <a:srgbClr val="FBCC06"/>
            </a:solidFill>
            <a:prstDash val="solid"/>
            <a:round/>
            <a:headEnd type="none" w="med" len="med"/>
            <a:tailEnd type="triangle" w="med" len="med"/>
          </a:ln>
        </p:spPr>
      </p:cxnSp>
      <p:cxnSp>
        <p:nvCxnSpPr>
          <p:cNvPr id="111" name="Google Shape;111;p17"/>
          <p:cNvCxnSpPr>
            <a:stCxn id="99" idx="3"/>
            <a:endCxn id="104" idx="1"/>
          </p:cNvCxnSpPr>
          <p:nvPr/>
        </p:nvCxnSpPr>
        <p:spPr>
          <a:xfrm rot="10800000" flipH="1">
            <a:off x="2621838" y="1896773"/>
            <a:ext cx="312600" cy="3900"/>
          </a:xfrm>
          <a:prstGeom prst="straightConnector1">
            <a:avLst/>
          </a:prstGeom>
          <a:noFill/>
          <a:ln w="19050" cap="flat" cmpd="sng">
            <a:solidFill>
              <a:srgbClr val="FBCC06"/>
            </a:solidFill>
            <a:prstDash val="solid"/>
            <a:round/>
            <a:headEnd type="none" w="med" len="med"/>
            <a:tailEnd type="triangle" w="med" len="med"/>
          </a:ln>
        </p:spPr>
      </p:cxnSp>
      <p:cxnSp>
        <p:nvCxnSpPr>
          <p:cNvPr id="112" name="Google Shape;112;p17"/>
          <p:cNvCxnSpPr>
            <a:stCxn id="100" idx="3"/>
            <a:endCxn id="105" idx="1"/>
          </p:cNvCxnSpPr>
          <p:nvPr/>
        </p:nvCxnSpPr>
        <p:spPr>
          <a:xfrm>
            <a:off x="2621838" y="2602474"/>
            <a:ext cx="312600" cy="3900"/>
          </a:xfrm>
          <a:prstGeom prst="straightConnector1">
            <a:avLst/>
          </a:prstGeom>
          <a:noFill/>
          <a:ln w="19050" cap="flat" cmpd="sng">
            <a:solidFill>
              <a:srgbClr val="FBCC06"/>
            </a:solidFill>
            <a:prstDash val="solid"/>
            <a:round/>
            <a:headEnd type="none" w="med" len="med"/>
            <a:tailEnd type="triangle" w="med" len="med"/>
          </a:ln>
        </p:spPr>
      </p:cxnSp>
      <p:cxnSp>
        <p:nvCxnSpPr>
          <p:cNvPr id="113" name="Google Shape;113;p17"/>
          <p:cNvCxnSpPr>
            <a:stCxn id="101" idx="3"/>
            <a:endCxn id="106" idx="1"/>
          </p:cNvCxnSpPr>
          <p:nvPr/>
        </p:nvCxnSpPr>
        <p:spPr>
          <a:xfrm>
            <a:off x="2621838" y="3260470"/>
            <a:ext cx="312600" cy="3300"/>
          </a:xfrm>
          <a:prstGeom prst="straightConnector1">
            <a:avLst/>
          </a:prstGeom>
          <a:noFill/>
          <a:ln w="19050" cap="flat" cmpd="sng">
            <a:solidFill>
              <a:srgbClr val="FBCC06"/>
            </a:solidFill>
            <a:prstDash val="solid"/>
            <a:round/>
            <a:headEnd type="none" w="med" len="med"/>
            <a:tailEnd type="triangle" w="med" len="med"/>
          </a:ln>
        </p:spPr>
      </p:cxnSp>
      <p:cxnSp>
        <p:nvCxnSpPr>
          <p:cNvPr id="114" name="Google Shape;114;p17"/>
          <p:cNvCxnSpPr>
            <a:stCxn id="102" idx="3"/>
            <a:endCxn id="107" idx="1"/>
          </p:cNvCxnSpPr>
          <p:nvPr/>
        </p:nvCxnSpPr>
        <p:spPr>
          <a:xfrm>
            <a:off x="2621838" y="3989728"/>
            <a:ext cx="312600" cy="300"/>
          </a:xfrm>
          <a:prstGeom prst="straightConnector1">
            <a:avLst/>
          </a:prstGeom>
          <a:noFill/>
          <a:ln w="19050" cap="flat" cmpd="sng">
            <a:solidFill>
              <a:srgbClr val="FBCC06"/>
            </a:solidFill>
            <a:prstDash val="solid"/>
            <a:round/>
            <a:headEnd type="none" w="med" len="med"/>
            <a:tailEnd type="triangle" w="med" len="med"/>
          </a:ln>
        </p:spPr>
      </p:cxnSp>
      <p:cxnSp>
        <p:nvCxnSpPr>
          <p:cNvPr id="115" name="Google Shape;115;p17"/>
          <p:cNvCxnSpPr>
            <a:stCxn id="103" idx="3"/>
            <a:endCxn id="108" idx="1"/>
          </p:cNvCxnSpPr>
          <p:nvPr/>
        </p:nvCxnSpPr>
        <p:spPr>
          <a:xfrm>
            <a:off x="2621781" y="4723366"/>
            <a:ext cx="312900" cy="8400"/>
          </a:xfrm>
          <a:prstGeom prst="straightConnector1">
            <a:avLst/>
          </a:prstGeom>
          <a:noFill/>
          <a:ln w="19050" cap="flat" cmpd="sng">
            <a:solidFill>
              <a:srgbClr val="FBCC06"/>
            </a:solidFill>
            <a:prstDash val="solid"/>
            <a:round/>
            <a:headEnd type="none" w="med" len="med"/>
            <a:tailEnd type="triangle" w="med" len="med"/>
          </a:ln>
        </p:spPr>
      </p:cxnSp>
      <p:sp>
        <p:nvSpPr>
          <p:cNvPr id="116" name="Google Shape;116;p17"/>
          <p:cNvSpPr txBox="1">
            <a:spLocks noGrp="1"/>
          </p:cNvSpPr>
          <p:nvPr>
            <p:ph type="title"/>
          </p:nvPr>
        </p:nvSpPr>
        <p:spPr>
          <a:xfrm>
            <a:off x="2331214" y="125764"/>
            <a:ext cx="4260300" cy="532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sz="2600" b="1">
                <a:solidFill>
                  <a:srgbClr val="3478AF"/>
                </a:solidFill>
                <a:latin typeface="Montserrat"/>
                <a:ea typeface="Montserrat"/>
                <a:cs typeface="Montserrat"/>
                <a:sym typeface="Montserrat"/>
              </a:rPr>
              <a:t>Pourquoi choisir Python?</a:t>
            </a:r>
            <a:endParaRPr sz="2600">
              <a:solidFill>
                <a:srgbClr val="3478AF"/>
              </a:solidFill>
            </a:endParaRPr>
          </a:p>
        </p:txBody>
      </p:sp>
      <p:grpSp>
        <p:nvGrpSpPr>
          <p:cNvPr id="117" name="Google Shape;117;p17"/>
          <p:cNvGrpSpPr/>
          <p:nvPr/>
        </p:nvGrpSpPr>
        <p:grpSpPr>
          <a:xfrm rot="8261943">
            <a:off x="8455638" y="-562219"/>
            <a:ext cx="820717" cy="1645549"/>
            <a:chOff x="-120075" y="1887475"/>
            <a:chExt cx="1209200" cy="2418400"/>
          </a:xfrm>
        </p:grpSpPr>
        <p:sp>
          <p:nvSpPr>
            <p:cNvPr id="118" name="Google Shape;118;p17"/>
            <p:cNvSpPr/>
            <p:nvPr/>
          </p:nvSpPr>
          <p:spPr>
            <a:xfrm>
              <a:off x="-120075" y="2521350"/>
              <a:ext cx="575325" cy="1150650"/>
            </a:xfrm>
            <a:custGeom>
              <a:avLst/>
              <a:gdLst/>
              <a:ahLst/>
              <a:cxnLst/>
              <a:rect l="l" t="t" r="r" b="b"/>
              <a:pathLst>
                <a:path w="23013" h="46026" extrusionOk="0">
                  <a:moveTo>
                    <a:pt x="0" y="0"/>
                  </a:moveTo>
                  <a:lnTo>
                    <a:pt x="0" y="387"/>
                  </a:lnTo>
                  <a:cubicBezTo>
                    <a:pt x="6254" y="387"/>
                    <a:pt x="11893" y="2911"/>
                    <a:pt x="15986" y="7004"/>
                  </a:cubicBezTo>
                  <a:cubicBezTo>
                    <a:pt x="20102" y="11097"/>
                    <a:pt x="22626" y="16759"/>
                    <a:pt x="22626" y="23013"/>
                  </a:cubicBezTo>
                  <a:cubicBezTo>
                    <a:pt x="22626" y="29266"/>
                    <a:pt x="20102" y="34906"/>
                    <a:pt x="15986" y="38999"/>
                  </a:cubicBezTo>
                  <a:cubicBezTo>
                    <a:pt x="11893" y="43092"/>
                    <a:pt x="6254" y="45639"/>
                    <a:pt x="0" y="45639"/>
                  </a:cubicBezTo>
                  <a:lnTo>
                    <a:pt x="0" y="46026"/>
                  </a:lnTo>
                  <a:cubicBezTo>
                    <a:pt x="12712" y="46026"/>
                    <a:pt x="23013" y="35702"/>
                    <a:pt x="23013" y="23013"/>
                  </a:cubicBezTo>
                  <a:cubicBezTo>
                    <a:pt x="23013" y="10301"/>
                    <a:pt x="12712" y="0"/>
                    <a:pt x="0" y="0"/>
                  </a:cubicBezTo>
                  <a:close/>
                </a:path>
              </a:pathLst>
            </a:custGeom>
            <a:solidFill>
              <a:srgbClr val="3478AF"/>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120075" y="2468475"/>
              <a:ext cx="628200" cy="1255825"/>
            </a:xfrm>
            <a:custGeom>
              <a:avLst/>
              <a:gdLst/>
              <a:ahLst/>
              <a:cxnLst/>
              <a:rect l="l" t="t" r="r" b="b"/>
              <a:pathLst>
                <a:path w="25128" h="50233" extrusionOk="0">
                  <a:moveTo>
                    <a:pt x="0" y="0"/>
                  </a:moveTo>
                  <a:lnTo>
                    <a:pt x="0" y="387"/>
                  </a:lnTo>
                  <a:cubicBezTo>
                    <a:pt x="6822" y="387"/>
                    <a:pt x="13007" y="3138"/>
                    <a:pt x="17487" y="7618"/>
                  </a:cubicBezTo>
                  <a:cubicBezTo>
                    <a:pt x="21967" y="12098"/>
                    <a:pt x="24741" y="18283"/>
                    <a:pt x="24741" y="25128"/>
                  </a:cubicBezTo>
                  <a:cubicBezTo>
                    <a:pt x="24741" y="31950"/>
                    <a:pt x="21967" y="38135"/>
                    <a:pt x="17487" y="42615"/>
                  </a:cubicBezTo>
                  <a:cubicBezTo>
                    <a:pt x="13007" y="47095"/>
                    <a:pt x="6822" y="49869"/>
                    <a:pt x="0" y="49869"/>
                  </a:cubicBezTo>
                  <a:lnTo>
                    <a:pt x="0" y="50233"/>
                  </a:lnTo>
                  <a:cubicBezTo>
                    <a:pt x="13871" y="50233"/>
                    <a:pt x="25128" y="38999"/>
                    <a:pt x="25128" y="25128"/>
                  </a:cubicBezTo>
                  <a:cubicBezTo>
                    <a:pt x="25128" y="11256"/>
                    <a:pt x="13871" y="0"/>
                    <a:pt x="0" y="0"/>
                  </a:cubicBezTo>
                  <a:close/>
                </a:path>
              </a:pathLst>
            </a:custGeom>
            <a:solidFill>
              <a:srgbClr val="3478AF"/>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120075" y="2415600"/>
              <a:ext cx="680500" cy="1361575"/>
            </a:xfrm>
            <a:custGeom>
              <a:avLst/>
              <a:gdLst/>
              <a:ahLst/>
              <a:cxnLst/>
              <a:rect l="l" t="t" r="r" b="b"/>
              <a:pathLst>
                <a:path w="27220" h="54463" extrusionOk="0">
                  <a:moveTo>
                    <a:pt x="0" y="0"/>
                  </a:moveTo>
                  <a:lnTo>
                    <a:pt x="0" y="387"/>
                  </a:lnTo>
                  <a:cubicBezTo>
                    <a:pt x="7413" y="387"/>
                    <a:pt x="14122" y="3389"/>
                    <a:pt x="18988" y="8255"/>
                  </a:cubicBezTo>
                  <a:cubicBezTo>
                    <a:pt x="23854" y="13099"/>
                    <a:pt x="26856" y="19830"/>
                    <a:pt x="26856" y="27243"/>
                  </a:cubicBezTo>
                  <a:cubicBezTo>
                    <a:pt x="26856" y="34656"/>
                    <a:pt x="23854" y="41364"/>
                    <a:pt x="18988" y="46231"/>
                  </a:cubicBezTo>
                  <a:cubicBezTo>
                    <a:pt x="14122" y="51097"/>
                    <a:pt x="7413" y="54099"/>
                    <a:pt x="0" y="54099"/>
                  </a:cubicBezTo>
                  <a:lnTo>
                    <a:pt x="0" y="54462"/>
                  </a:lnTo>
                  <a:cubicBezTo>
                    <a:pt x="15031" y="54462"/>
                    <a:pt x="27220" y="42274"/>
                    <a:pt x="27220" y="27243"/>
                  </a:cubicBezTo>
                  <a:cubicBezTo>
                    <a:pt x="27220" y="12189"/>
                    <a:pt x="15031" y="0"/>
                    <a:pt x="0" y="0"/>
                  </a:cubicBezTo>
                  <a:close/>
                </a:path>
              </a:pathLst>
            </a:custGeom>
            <a:solidFill>
              <a:srgbClr val="3478AF"/>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120075" y="2362725"/>
              <a:ext cx="733375" cy="1467325"/>
            </a:xfrm>
            <a:custGeom>
              <a:avLst/>
              <a:gdLst/>
              <a:ahLst/>
              <a:cxnLst/>
              <a:rect l="l" t="t" r="r" b="b"/>
              <a:pathLst>
                <a:path w="29335" h="58693" extrusionOk="0">
                  <a:moveTo>
                    <a:pt x="0" y="1"/>
                  </a:moveTo>
                  <a:lnTo>
                    <a:pt x="0" y="387"/>
                  </a:lnTo>
                  <a:cubicBezTo>
                    <a:pt x="8005" y="387"/>
                    <a:pt x="15236" y="3616"/>
                    <a:pt x="20489" y="8869"/>
                  </a:cubicBezTo>
                  <a:cubicBezTo>
                    <a:pt x="25719" y="14099"/>
                    <a:pt x="28971" y="21353"/>
                    <a:pt x="28971" y="29358"/>
                  </a:cubicBezTo>
                  <a:cubicBezTo>
                    <a:pt x="28971" y="37362"/>
                    <a:pt x="25719" y="44594"/>
                    <a:pt x="20489" y="49824"/>
                  </a:cubicBezTo>
                  <a:cubicBezTo>
                    <a:pt x="15236" y="55077"/>
                    <a:pt x="8005" y="58328"/>
                    <a:pt x="0" y="58328"/>
                  </a:cubicBezTo>
                  <a:lnTo>
                    <a:pt x="0" y="58692"/>
                  </a:lnTo>
                  <a:cubicBezTo>
                    <a:pt x="16214" y="58692"/>
                    <a:pt x="29335" y="45549"/>
                    <a:pt x="29335" y="29358"/>
                  </a:cubicBezTo>
                  <a:cubicBezTo>
                    <a:pt x="29335" y="13144"/>
                    <a:pt x="16214" y="1"/>
                    <a:pt x="0" y="1"/>
                  </a:cubicBezTo>
                  <a:close/>
                </a:path>
              </a:pathLst>
            </a:custGeom>
            <a:solidFill>
              <a:srgbClr val="3478AF"/>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120075" y="2309850"/>
              <a:ext cx="786250" cy="1573075"/>
            </a:xfrm>
            <a:custGeom>
              <a:avLst/>
              <a:gdLst/>
              <a:ahLst/>
              <a:cxnLst/>
              <a:rect l="l" t="t" r="r" b="b"/>
              <a:pathLst>
                <a:path w="31450" h="62923" extrusionOk="0">
                  <a:moveTo>
                    <a:pt x="0" y="1"/>
                  </a:moveTo>
                  <a:lnTo>
                    <a:pt x="0" y="387"/>
                  </a:lnTo>
                  <a:cubicBezTo>
                    <a:pt x="8573" y="387"/>
                    <a:pt x="16350" y="3867"/>
                    <a:pt x="21967" y="9483"/>
                  </a:cubicBezTo>
                  <a:cubicBezTo>
                    <a:pt x="27606" y="15123"/>
                    <a:pt x="31086" y="22877"/>
                    <a:pt x="31086" y="31473"/>
                  </a:cubicBezTo>
                  <a:cubicBezTo>
                    <a:pt x="31086" y="40046"/>
                    <a:pt x="27606" y="47823"/>
                    <a:pt x="21967" y="53440"/>
                  </a:cubicBezTo>
                  <a:cubicBezTo>
                    <a:pt x="16350" y="59079"/>
                    <a:pt x="8573" y="62558"/>
                    <a:pt x="0" y="62558"/>
                  </a:cubicBezTo>
                  <a:lnTo>
                    <a:pt x="0" y="62922"/>
                  </a:lnTo>
                  <a:cubicBezTo>
                    <a:pt x="17373" y="62922"/>
                    <a:pt x="31449" y="48846"/>
                    <a:pt x="31449" y="31473"/>
                  </a:cubicBezTo>
                  <a:cubicBezTo>
                    <a:pt x="31449" y="14100"/>
                    <a:pt x="17373" y="1"/>
                    <a:pt x="0" y="1"/>
                  </a:cubicBezTo>
                  <a:close/>
                </a:path>
              </a:pathLst>
            </a:custGeom>
            <a:solidFill>
              <a:srgbClr val="3478AF"/>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120075" y="2256975"/>
              <a:ext cx="839125" cy="1678800"/>
            </a:xfrm>
            <a:custGeom>
              <a:avLst/>
              <a:gdLst/>
              <a:ahLst/>
              <a:cxnLst/>
              <a:rect l="l" t="t" r="r" b="b"/>
              <a:pathLst>
                <a:path w="33565" h="67152" extrusionOk="0">
                  <a:moveTo>
                    <a:pt x="0" y="1"/>
                  </a:moveTo>
                  <a:lnTo>
                    <a:pt x="0" y="388"/>
                  </a:lnTo>
                  <a:cubicBezTo>
                    <a:pt x="9164" y="388"/>
                    <a:pt x="17464" y="4094"/>
                    <a:pt x="23468" y="10097"/>
                  </a:cubicBezTo>
                  <a:cubicBezTo>
                    <a:pt x="29471" y="16124"/>
                    <a:pt x="33200" y="24424"/>
                    <a:pt x="33200" y="33588"/>
                  </a:cubicBezTo>
                  <a:cubicBezTo>
                    <a:pt x="33200" y="42752"/>
                    <a:pt x="29471" y="51052"/>
                    <a:pt x="23468" y="57055"/>
                  </a:cubicBezTo>
                  <a:cubicBezTo>
                    <a:pt x="17464" y="63059"/>
                    <a:pt x="9164" y="66765"/>
                    <a:pt x="0" y="66765"/>
                  </a:cubicBezTo>
                  <a:lnTo>
                    <a:pt x="0" y="67152"/>
                  </a:lnTo>
                  <a:cubicBezTo>
                    <a:pt x="18533" y="67152"/>
                    <a:pt x="33564" y="52121"/>
                    <a:pt x="33564" y="33588"/>
                  </a:cubicBezTo>
                  <a:cubicBezTo>
                    <a:pt x="33564" y="15032"/>
                    <a:pt x="18533" y="1"/>
                    <a:pt x="0" y="1"/>
                  </a:cubicBezTo>
                  <a:close/>
                </a:path>
              </a:pathLst>
            </a:custGeom>
            <a:solidFill>
              <a:srgbClr val="3478AF"/>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120075" y="2204125"/>
              <a:ext cx="892000" cy="1784525"/>
            </a:xfrm>
            <a:custGeom>
              <a:avLst/>
              <a:gdLst/>
              <a:ahLst/>
              <a:cxnLst/>
              <a:rect l="l" t="t" r="r" b="b"/>
              <a:pathLst>
                <a:path w="35680" h="71381" extrusionOk="0">
                  <a:moveTo>
                    <a:pt x="0" y="0"/>
                  </a:moveTo>
                  <a:lnTo>
                    <a:pt x="0" y="387"/>
                  </a:lnTo>
                  <a:cubicBezTo>
                    <a:pt x="9756" y="387"/>
                    <a:pt x="18579" y="4343"/>
                    <a:pt x="24969" y="10733"/>
                  </a:cubicBezTo>
                  <a:cubicBezTo>
                    <a:pt x="31358" y="17123"/>
                    <a:pt x="35315" y="25946"/>
                    <a:pt x="35315" y="35702"/>
                  </a:cubicBezTo>
                  <a:cubicBezTo>
                    <a:pt x="35315" y="45434"/>
                    <a:pt x="31358" y="54280"/>
                    <a:pt x="24969" y="60670"/>
                  </a:cubicBezTo>
                  <a:cubicBezTo>
                    <a:pt x="18579" y="67060"/>
                    <a:pt x="9756" y="70994"/>
                    <a:pt x="0" y="70994"/>
                  </a:cubicBezTo>
                  <a:lnTo>
                    <a:pt x="0" y="71381"/>
                  </a:lnTo>
                  <a:cubicBezTo>
                    <a:pt x="19716" y="71381"/>
                    <a:pt x="35679" y="55395"/>
                    <a:pt x="35679" y="35702"/>
                  </a:cubicBezTo>
                  <a:cubicBezTo>
                    <a:pt x="35679" y="15986"/>
                    <a:pt x="19716" y="0"/>
                    <a:pt x="0" y="0"/>
                  </a:cubicBezTo>
                  <a:close/>
                </a:path>
              </a:pathLst>
            </a:custGeom>
            <a:solidFill>
              <a:srgbClr val="3478AF"/>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120075" y="2151250"/>
              <a:ext cx="944850" cy="1890275"/>
            </a:xfrm>
            <a:custGeom>
              <a:avLst/>
              <a:gdLst/>
              <a:ahLst/>
              <a:cxnLst/>
              <a:rect l="l" t="t" r="r" b="b"/>
              <a:pathLst>
                <a:path w="37794" h="75611" extrusionOk="0">
                  <a:moveTo>
                    <a:pt x="0" y="0"/>
                  </a:moveTo>
                  <a:lnTo>
                    <a:pt x="0" y="387"/>
                  </a:lnTo>
                  <a:cubicBezTo>
                    <a:pt x="10324" y="387"/>
                    <a:pt x="19693" y="4571"/>
                    <a:pt x="26447" y="11348"/>
                  </a:cubicBezTo>
                  <a:cubicBezTo>
                    <a:pt x="33223" y="18124"/>
                    <a:pt x="37407" y="27470"/>
                    <a:pt x="37407" y="37817"/>
                  </a:cubicBezTo>
                  <a:cubicBezTo>
                    <a:pt x="37407" y="48141"/>
                    <a:pt x="33223" y="57510"/>
                    <a:pt x="26447" y="64263"/>
                  </a:cubicBezTo>
                  <a:cubicBezTo>
                    <a:pt x="19693" y="71040"/>
                    <a:pt x="10324" y="75224"/>
                    <a:pt x="0" y="75224"/>
                  </a:cubicBezTo>
                  <a:lnTo>
                    <a:pt x="0" y="75611"/>
                  </a:lnTo>
                  <a:cubicBezTo>
                    <a:pt x="20875" y="75611"/>
                    <a:pt x="37794" y="58692"/>
                    <a:pt x="37794" y="37817"/>
                  </a:cubicBezTo>
                  <a:cubicBezTo>
                    <a:pt x="37794" y="16942"/>
                    <a:pt x="20875" y="0"/>
                    <a:pt x="0" y="0"/>
                  </a:cubicBezTo>
                  <a:close/>
                </a:path>
              </a:pathLst>
            </a:custGeom>
            <a:solidFill>
              <a:srgbClr val="3478AF"/>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120075" y="2098375"/>
              <a:ext cx="997725" cy="1996025"/>
            </a:xfrm>
            <a:custGeom>
              <a:avLst/>
              <a:gdLst/>
              <a:ahLst/>
              <a:cxnLst/>
              <a:rect l="l" t="t" r="r" b="b"/>
              <a:pathLst>
                <a:path w="39909" h="79841" extrusionOk="0">
                  <a:moveTo>
                    <a:pt x="0" y="1"/>
                  </a:moveTo>
                  <a:lnTo>
                    <a:pt x="0" y="387"/>
                  </a:lnTo>
                  <a:cubicBezTo>
                    <a:pt x="10915" y="387"/>
                    <a:pt x="20807" y="4821"/>
                    <a:pt x="27948" y="11962"/>
                  </a:cubicBezTo>
                  <a:cubicBezTo>
                    <a:pt x="35111" y="19125"/>
                    <a:pt x="39522" y="29017"/>
                    <a:pt x="39522" y="39932"/>
                  </a:cubicBezTo>
                  <a:cubicBezTo>
                    <a:pt x="39522" y="50847"/>
                    <a:pt x="35111" y="60716"/>
                    <a:pt x="27948" y="67879"/>
                  </a:cubicBezTo>
                  <a:cubicBezTo>
                    <a:pt x="20807" y="75042"/>
                    <a:pt x="10915" y="79454"/>
                    <a:pt x="0" y="79454"/>
                  </a:cubicBezTo>
                  <a:lnTo>
                    <a:pt x="0" y="79840"/>
                  </a:lnTo>
                  <a:cubicBezTo>
                    <a:pt x="22035" y="79840"/>
                    <a:pt x="39909" y="61967"/>
                    <a:pt x="39909" y="39932"/>
                  </a:cubicBezTo>
                  <a:cubicBezTo>
                    <a:pt x="39909" y="17874"/>
                    <a:pt x="22035" y="1"/>
                    <a:pt x="0" y="1"/>
                  </a:cubicBezTo>
                  <a:close/>
                </a:path>
              </a:pathLst>
            </a:custGeom>
            <a:solidFill>
              <a:srgbClr val="3478AF"/>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120075" y="2045500"/>
              <a:ext cx="1050600" cy="2101775"/>
            </a:xfrm>
            <a:custGeom>
              <a:avLst/>
              <a:gdLst/>
              <a:ahLst/>
              <a:cxnLst/>
              <a:rect l="l" t="t" r="r" b="b"/>
              <a:pathLst>
                <a:path w="42024" h="84071" extrusionOk="0">
                  <a:moveTo>
                    <a:pt x="0" y="1"/>
                  </a:moveTo>
                  <a:lnTo>
                    <a:pt x="0" y="387"/>
                  </a:lnTo>
                  <a:cubicBezTo>
                    <a:pt x="11507" y="387"/>
                    <a:pt x="21899" y="5049"/>
                    <a:pt x="29448" y="12599"/>
                  </a:cubicBezTo>
                  <a:cubicBezTo>
                    <a:pt x="36975" y="20126"/>
                    <a:pt x="41637" y="30540"/>
                    <a:pt x="41637" y="42047"/>
                  </a:cubicBezTo>
                  <a:cubicBezTo>
                    <a:pt x="41637" y="53530"/>
                    <a:pt x="36975" y="63945"/>
                    <a:pt x="29448" y="71495"/>
                  </a:cubicBezTo>
                  <a:cubicBezTo>
                    <a:pt x="21899" y="79022"/>
                    <a:pt x="11507" y="83684"/>
                    <a:pt x="0" y="83684"/>
                  </a:cubicBezTo>
                  <a:lnTo>
                    <a:pt x="0" y="84070"/>
                  </a:lnTo>
                  <a:cubicBezTo>
                    <a:pt x="23218" y="84070"/>
                    <a:pt x="42024" y="65242"/>
                    <a:pt x="42024" y="42047"/>
                  </a:cubicBezTo>
                  <a:cubicBezTo>
                    <a:pt x="42024" y="18829"/>
                    <a:pt x="23218" y="23"/>
                    <a:pt x="0" y="1"/>
                  </a:cubicBezTo>
                  <a:close/>
                </a:path>
              </a:pathLst>
            </a:custGeom>
            <a:solidFill>
              <a:srgbClr val="3478AF"/>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120075" y="1991500"/>
              <a:ext cx="1104600" cy="2209775"/>
            </a:xfrm>
            <a:custGeom>
              <a:avLst/>
              <a:gdLst/>
              <a:ahLst/>
              <a:cxnLst/>
              <a:rect l="l" t="t" r="r" b="b"/>
              <a:pathLst>
                <a:path w="44184" h="88391" extrusionOk="0">
                  <a:moveTo>
                    <a:pt x="0" y="0"/>
                  </a:moveTo>
                  <a:lnTo>
                    <a:pt x="0" y="387"/>
                  </a:lnTo>
                  <a:cubicBezTo>
                    <a:pt x="12098" y="387"/>
                    <a:pt x="23058" y="5299"/>
                    <a:pt x="30972" y="13212"/>
                  </a:cubicBezTo>
                  <a:cubicBezTo>
                    <a:pt x="38908" y="21149"/>
                    <a:pt x="43820" y="32109"/>
                    <a:pt x="43820" y="44207"/>
                  </a:cubicBezTo>
                  <a:cubicBezTo>
                    <a:pt x="43820" y="56304"/>
                    <a:pt x="38908" y="67242"/>
                    <a:pt x="30972" y="75179"/>
                  </a:cubicBezTo>
                  <a:cubicBezTo>
                    <a:pt x="23058" y="83115"/>
                    <a:pt x="12098" y="88004"/>
                    <a:pt x="0" y="88004"/>
                  </a:cubicBezTo>
                  <a:lnTo>
                    <a:pt x="0" y="88390"/>
                  </a:lnTo>
                  <a:cubicBezTo>
                    <a:pt x="24400" y="88390"/>
                    <a:pt x="44184" y="68607"/>
                    <a:pt x="44184" y="44207"/>
                  </a:cubicBezTo>
                  <a:cubicBezTo>
                    <a:pt x="44184" y="19784"/>
                    <a:pt x="24400" y="0"/>
                    <a:pt x="0" y="0"/>
                  </a:cubicBezTo>
                  <a:close/>
                </a:path>
              </a:pathLst>
            </a:custGeom>
            <a:solidFill>
              <a:srgbClr val="3478AF"/>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120075" y="1940325"/>
              <a:ext cx="1156350" cy="2312675"/>
            </a:xfrm>
            <a:custGeom>
              <a:avLst/>
              <a:gdLst/>
              <a:ahLst/>
              <a:cxnLst/>
              <a:rect l="l" t="t" r="r" b="b"/>
              <a:pathLst>
                <a:path w="46254" h="92507" extrusionOk="0">
                  <a:moveTo>
                    <a:pt x="0" y="1"/>
                  </a:moveTo>
                  <a:lnTo>
                    <a:pt x="0" y="365"/>
                  </a:lnTo>
                  <a:cubicBezTo>
                    <a:pt x="12666" y="365"/>
                    <a:pt x="24127" y="5504"/>
                    <a:pt x="32427" y="13804"/>
                  </a:cubicBezTo>
                  <a:cubicBezTo>
                    <a:pt x="40727" y="22104"/>
                    <a:pt x="45867" y="33588"/>
                    <a:pt x="45867" y="46254"/>
                  </a:cubicBezTo>
                  <a:cubicBezTo>
                    <a:pt x="45867" y="58920"/>
                    <a:pt x="40727" y="70381"/>
                    <a:pt x="32427" y="78681"/>
                  </a:cubicBezTo>
                  <a:cubicBezTo>
                    <a:pt x="24127" y="86981"/>
                    <a:pt x="12666" y="92120"/>
                    <a:pt x="0" y="92120"/>
                  </a:cubicBezTo>
                  <a:lnTo>
                    <a:pt x="0" y="92507"/>
                  </a:lnTo>
                  <a:cubicBezTo>
                    <a:pt x="25537" y="92507"/>
                    <a:pt x="46253" y="71791"/>
                    <a:pt x="46253" y="46254"/>
                  </a:cubicBezTo>
                  <a:cubicBezTo>
                    <a:pt x="46253" y="20694"/>
                    <a:pt x="25537" y="1"/>
                    <a:pt x="0" y="1"/>
                  </a:cubicBezTo>
                  <a:close/>
                </a:path>
              </a:pathLst>
            </a:custGeom>
            <a:solidFill>
              <a:srgbClr val="3478AF"/>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120075" y="1887475"/>
              <a:ext cx="1209200" cy="2418400"/>
            </a:xfrm>
            <a:custGeom>
              <a:avLst/>
              <a:gdLst/>
              <a:ahLst/>
              <a:cxnLst/>
              <a:rect l="l" t="t" r="r" b="b"/>
              <a:pathLst>
                <a:path w="48368" h="96736" extrusionOk="0">
                  <a:moveTo>
                    <a:pt x="0" y="0"/>
                  </a:moveTo>
                  <a:lnTo>
                    <a:pt x="0" y="364"/>
                  </a:lnTo>
                  <a:cubicBezTo>
                    <a:pt x="13258" y="364"/>
                    <a:pt x="25241" y="5753"/>
                    <a:pt x="33928" y="14417"/>
                  </a:cubicBezTo>
                  <a:cubicBezTo>
                    <a:pt x="42615" y="23104"/>
                    <a:pt x="47981" y="35110"/>
                    <a:pt x="47981" y="48368"/>
                  </a:cubicBezTo>
                  <a:cubicBezTo>
                    <a:pt x="47981" y="61602"/>
                    <a:pt x="42615" y="73609"/>
                    <a:pt x="33928" y="82296"/>
                  </a:cubicBezTo>
                  <a:cubicBezTo>
                    <a:pt x="25241" y="90982"/>
                    <a:pt x="13258" y="96349"/>
                    <a:pt x="0" y="96349"/>
                  </a:cubicBezTo>
                  <a:lnTo>
                    <a:pt x="0" y="96736"/>
                  </a:lnTo>
                  <a:cubicBezTo>
                    <a:pt x="26697" y="96736"/>
                    <a:pt x="48368" y="75064"/>
                    <a:pt x="48368" y="48368"/>
                  </a:cubicBezTo>
                  <a:cubicBezTo>
                    <a:pt x="48368" y="21648"/>
                    <a:pt x="26697" y="0"/>
                    <a:pt x="0" y="0"/>
                  </a:cubicBezTo>
                  <a:close/>
                </a:path>
              </a:pathLst>
            </a:custGeom>
            <a:solidFill>
              <a:srgbClr val="3478AF"/>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p:nvPr/>
        </p:nvSpPr>
        <p:spPr>
          <a:xfrm>
            <a:off x="2934563" y="683998"/>
            <a:ext cx="5694000" cy="7995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150">
                <a:solidFill>
                  <a:srgbClr val="FFFFFF"/>
                </a:solidFill>
                <a:latin typeface="Montserrat"/>
                <a:ea typeface="Montserrat"/>
                <a:cs typeface="Montserrat"/>
                <a:sym typeface="Montserrat"/>
              </a:rPr>
              <a:t>Python est connu pour sa syntaxe claire et intuitive, ce qui permet aux débutants comme aux experts de se concentrer  davantage sur les concepts d’IA plutôt que sur les détails complexes de programmation, tout en facilitant l'automatisation des tâches.. </a:t>
            </a:r>
            <a:endParaRPr sz="1150">
              <a:solidFill>
                <a:srgbClr val="FFFFFF"/>
              </a:solidFill>
              <a:latin typeface="Montserrat"/>
              <a:ea typeface="Montserrat"/>
              <a:cs typeface="Montserrat"/>
              <a:sym typeface="Montserrat"/>
            </a:endParaRPr>
          </a:p>
        </p:txBody>
      </p:sp>
      <p:grpSp>
        <p:nvGrpSpPr>
          <p:cNvPr id="132" name="Google Shape;132;p17"/>
          <p:cNvGrpSpPr/>
          <p:nvPr/>
        </p:nvGrpSpPr>
        <p:grpSpPr>
          <a:xfrm rot="3527841">
            <a:off x="-150178" y="-562153"/>
            <a:ext cx="820657" cy="1645418"/>
            <a:chOff x="-120075" y="1887475"/>
            <a:chExt cx="1209200" cy="2418400"/>
          </a:xfrm>
        </p:grpSpPr>
        <p:sp>
          <p:nvSpPr>
            <p:cNvPr id="133" name="Google Shape;133;p17"/>
            <p:cNvSpPr/>
            <p:nvPr/>
          </p:nvSpPr>
          <p:spPr>
            <a:xfrm>
              <a:off x="-120075" y="2521350"/>
              <a:ext cx="575325" cy="1150650"/>
            </a:xfrm>
            <a:custGeom>
              <a:avLst/>
              <a:gdLst/>
              <a:ahLst/>
              <a:cxnLst/>
              <a:rect l="l" t="t" r="r" b="b"/>
              <a:pathLst>
                <a:path w="23013" h="46026" extrusionOk="0">
                  <a:moveTo>
                    <a:pt x="0" y="0"/>
                  </a:moveTo>
                  <a:lnTo>
                    <a:pt x="0" y="387"/>
                  </a:lnTo>
                  <a:cubicBezTo>
                    <a:pt x="6254" y="387"/>
                    <a:pt x="11893" y="2911"/>
                    <a:pt x="15986" y="7004"/>
                  </a:cubicBezTo>
                  <a:cubicBezTo>
                    <a:pt x="20102" y="11097"/>
                    <a:pt x="22626" y="16759"/>
                    <a:pt x="22626" y="23013"/>
                  </a:cubicBezTo>
                  <a:cubicBezTo>
                    <a:pt x="22626" y="29266"/>
                    <a:pt x="20102" y="34906"/>
                    <a:pt x="15986" y="38999"/>
                  </a:cubicBezTo>
                  <a:cubicBezTo>
                    <a:pt x="11893" y="43092"/>
                    <a:pt x="6254" y="45639"/>
                    <a:pt x="0" y="45639"/>
                  </a:cubicBezTo>
                  <a:lnTo>
                    <a:pt x="0" y="46026"/>
                  </a:lnTo>
                  <a:cubicBezTo>
                    <a:pt x="12712" y="46026"/>
                    <a:pt x="23013" y="35702"/>
                    <a:pt x="23013" y="23013"/>
                  </a:cubicBezTo>
                  <a:cubicBezTo>
                    <a:pt x="23013" y="10301"/>
                    <a:pt x="12712" y="0"/>
                    <a:pt x="0" y="0"/>
                  </a:cubicBezTo>
                  <a:close/>
                </a:path>
              </a:pathLst>
            </a:custGeom>
            <a:solidFill>
              <a:srgbClr val="3478AF"/>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120075" y="2468475"/>
              <a:ext cx="628200" cy="1255825"/>
            </a:xfrm>
            <a:custGeom>
              <a:avLst/>
              <a:gdLst/>
              <a:ahLst/>
              <a:cxnLst/>
              <a:rect l="l" t="t" r="r" b="b"/>
              <a:pathLst>
                <a:path w="25128" h="50233" extrusionOk="0">
                  <a:moveTo>
                    <a:pt x="0" y="0"/>
                  </a:moveTo>
                  <a:lnTo>
                    <a:pt x="0" y="387"/>
                  </a:lnTo>
                  <a:cubicBezTo>
                    <a:pt x="6822" y="387"/>
                    <a:pt x="13007" y="3138"/>
                    <a:pt x="17487" y="7618"/>
                  </a:cubicBezTo>
                  <a:cubicBezTo>
                    <a:pt x="21967" y="12098"/>
                    <a:pt x="24741" y="18283"/>
                    <a:pt x="24741" y="25128"/>
                  </a:cubicBezTo>
                  <a:cubicBezTo>
                    <a:pt x="24741" y="31950"/>
                    <a:pt x="21967" y="38135"/>
                    <a:pt x="17487" y="42615"/>
                  </a:cubicBezTo>
                  <a:cubicBezTo>
                    <a:pt x="13007" y="47095"/>
                    <a:pt x="6822" y="49869"/>
                    <a:pt x="0" y="49869"/>
                  </a:cubicBezTo>
                  <a:lnTo>
                    <a:pt x="0" y="50233"/>
                  </a:lnTo>
                  <a:cubicBezTo>
                    <a:pt x="13871" y="50233"/>
                    <a:pt x="25128" y="38999"/>
                    <a:pt x="25128" y="25128"/>
                  </a:cubicBezTo>
                  <a:cubicBezTo>
                    <a:pt x="25128" y="11256"/>
                    <a:pt x="13871" y="0"/>
                    <a:pt x="0" y="0"/>
                  </a:cubicBezTo>
                  <a:close/>
                </a:path>
              </a:pathLst>
            </a:custGeom>
            <a:solidFill>
              <a:srgbClr val="3478AF"/>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120075" y="2415600"/>
              <a:ext cx="680500" cy="1361575"/>
            </a:xfrm>
            <a:custGeom>
              <a:avLst/>
              <a:gdLst/>
              <a:ahLst/>
              <a:cxnLst/>
              <a:rect l="l" t="t" r="r" b="b"/>
              <a:pathLst>
                <a:path w="27220" h="54463" extrusionOk="0">
                  <a:moveTo>
                    <a:pt x="0" y="0"/>
                  </a:moveTo>
                  <a:lnTo>
                    <a:pt x="0" y="387"/>
                  </a:lnTo>
                  <a:cubicBezTo>
                    <a:pt x="7413" y="387"/>
                    <a:pt x="14122" y="3389"/>
                    <a:pt x="18988" y="8255"/>
                  </a:cubicBezTo>
                  <a:cubicBezTo>
                    <a:pt x="23854" y="13099"/>
                    <a:pt x="26856" y="19830"/>
                    <a:pt x="26856" y="27243"/>
                  </a:cubicBezTo>
                  <a:cubicBezTo>
                    <a:pt x="26856" y="34656"/>
                    <a:pt x="23854" y="41364"/>
                    <a:pt x="18988" y="46231"/>
                  </a:cubicBezTo>
                  <a:cubicBezTo>
                    <a:pt x="14122" y="51097"/>
                    <a:pt x="7413" y="54099"/>
                    <a:pt x="0" y="54099"/>
                  </a:cubicBezTo>
                  <a:lnTo>
                    <a:pt x="0" y="54462"/>
                  </a:lnTo>
                  <a:cubicBezTo>
                    <a:pt x="15031" y="54462"/>
                    <a:pt x="27220" y="42274"/>
                    <a:pt x="27220" y="27243"/>
                  </a:cubicBezTo>
                  <a:cubicBezTo>
                    <a:pt x="27220" y="12189"/>
                    <a:pt x="15031" y="0"/>
                    <a:pt x="0" y="0"/>
                  </a:cubicBezTo>
                  <a:close/>
                </a:path>
              </a:pathLst>
            </a:custGeom>
            <a:solidFill>
              <a:srgbClr val="3478AF"/>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120075" y="2362725"/>
              <a:ext cx="733375" cy="1467325"/>
            </a:xfrm>
            <a:custGeom>
              <a:avLst/>
              <a:gdLst/>
              <a:ahLst/>
              <a:cxnLst/>
              <a:rect l="l" t="t" r="r" b="b"/>
              <a:pathLst>
                <a:path w="29335" h="58693" extrusionOk="0">
                  <a:moveTo>
                    <a:pt x="0" y="1"/>
                  </a:moveTo>
                  <a:lnTo>
                    <a:pt x="0" y="387"/>
                  </a:lnTo>
                  <a:cubicBezTo>
                    <a:pt x="8005" y="387"/>
                    <a:pt x="15236" y="3616"/>
                    <a:pt x="20489" y="8869"/>
                  </a:cubicBezTo>
                  <a:cubicBezTo>
                    <a:pt x="25719" y="14099"/>
                    <a:pt x="28971" y="21353"/>
                    <a:pt x="28971" y="29358"/>
                  </a:cubicBezTo>
                  <a:cubicBezTo>
                    <a:pt x="28971" y="37362"/>
                    <a:pt x="25719" y="44594"/>
                    <a:pt x="20489" y="49824"/>
                  </a:cubicBezTo>
                  <a:cubicBezTo>
                    <a:pt x="15236" y="55077"/>
                    <a:pt x="8005" y="58328"/>
                    <a:pt x="0" y="58328"/>
                  </a:cubicBezTo>
                  <a:lnTo>
                    <a:pt x="0" y="58692"/>
                  </a:lnTo>
                  <a:cubicBezTo>
                    <a:pt x="16214" y="58692"/>
                    <a:pt x="29335" y="45549"/>
                    <a:pt x="29335" y="29358"/>
                  </a:cubicBezTo>
                  <a:cubicBezTo>
                    <a:pt x="29335" y="13144"/>
                    <a:pt x="16214" y="1"/>
                    <a:pt x="0" y="1"/>
                  </a:cubicBezTo>
                  <a:close/>
                </a:path>
              </a:pathLst>
            </a:custGeom>
            <a:solidFill>
              <a:srgbClr val="3478AF"/>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120075" y="2309850"/>
              <a:ext cx="786250" cy="1573075"/>
            </a:xfrm>
            <a:custGeom>
              <a:avLst/>
              <a:gdLst/>
              <a:ahLst/>
              <a:cxnLst/>
              <a:rect l="l" t="t" r="r" b="b"/>
              <a:pathLst>
                <a:path w="31450" h="62923" extrusionOk="0">
                  <a:moveTo>
                    <a:pt x="0" y="1"/>
                  </a:moveTo>
                  <a:lnTo>
                    <a:pt x="0" y="387"/>
                  </a:lnTo>
                  <a:cubicBezTo>
                    <a:pt x="8573" y="387"/>
                    <a:pt x="16350" y="3867"/>
                    <a:pt x="21967" y="9483"/>
                  </a:cubicBezTo>
                  <a:cubicBezTo>
                    <a:pt x="27606" y="15123"/>
                    <a:pt x="31086" y="22877"/>
                    <a:pt x="31086" y="31473"/>
                  </a:cubicBezTo>
                  <a:cubicBezTo>
                    <a:pt x="31086" y="40046"/>
                    <a:pt x="27606" y="47823"/>
                    <a:pt x="21967" y="53440"/>
                  </a:cubicBezTo>
                  <a:cubicBezTo>
                    <a:pt x="16350" y="59079"/>
                    <a:pt x="8573" y="62558"/>
                    <a:pt x="0" y="62558"/>
                  </a:cubicBezTo>
                  <a:lnTo>
                    <a:pt x="0" y="62922"/>
                  </a:lnTo>
                  <a:cubicBezTo>
                    <a:pt x="17373" y="62922"/>
                    <a:pt x="31449" y="48846"/>
                    <a:pt x="31449" y="31473"/>
                  </a:cubicBezTo>
                  <a:cubicBezTo>
                    <a:pt x="31449" y="14100"/>
                    <a:pt x="17373" y="1"/>
                    <a:pt x="0" y="1"/>
                  </a:cubicBezTo>
                  <a:close/>
                </a:path>
              </a:pathLst>
            </a:custGeom>
            <a:solidFill>
              <a:srgbClr val="3478AF"/>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120075" y="2256975"/>
              <a:ext cx="839125" cy="1678800"/>
            </a:xfrm>
            <a:custGeom>
              <a:avLst/>
              <a:gdLst/>
              <a:ahLst/>
              <a:cxnLst/>
              <a:rect l="l" t="t" r="r" b="b"/>
              <a:pathLst>
                <a:path w="33565" h="67152" extrusionOk="0">
                  <a:moveTo>
                    <a:pt x="0" y="1"/>
                  </a:moveTo>
                  <a:lnTo>
                    <a:pt x="0" y="388"/>
                  </a:lnTo>
                  <a:cubicBezTo>
                    <a:pt x="9164" y="388"/>
                    <a:pt x="17464" y="4094"/>
                    <a:pt x="23468" y="10097"/>
                  </a:cubicBezTo>
                  <a:cubicBezTo>
                    <a:pt x="29471" y="16124"/>
                    <a:pt x="33200" y="24424"/>
                    <a:pt x="33200" y="33588"/>
                  </a:cubicBezTo>
                  <a:cubicBezTo>
                    <a:pt x="33200" y="42752"/>
                    <a:pt x="29471" y="51052"/>
                    <a:pt x="23468" y="57055"/>
                  </a:cubicBezTo>
                  <a:cubicBezTo>
                    <a:pt x="17464" y="63059"/>
                    <a:pt x="9164" y="66765"/>
                    <a:pt x="0" y="66765"/>
                  </a:cubicBezTo>
                  <a:lnTo>
                    <a:pt x="0" y="67152"/>
                  </a:lnTo>
                  <a:cubicBezTo>
                    <a:pt x="18533" y="67152"/>
                    <a:pt x="33564" y="52121"/>
                    <a:pt x="33564" y="33588"/>
                  </a:cubicBezTo>
                  <a:cubicBezTo>
                    <a:pt x="33564" y="15032"/>
                    <a:pt x="18533" y="1"/>
                    <a:pt x="0" y="1"/>
                  </a:cubicBezTo>
                  <a:close/>
                </a:path>
              </a:pathLst>
            </a:custGeom>
            <a:solidFill>
              <a:srgbClr val="3478AF"/>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120075" y="2204125"/>
              <a:ext cx="892000" cy="1784525"/>
            </a:xfrm>
            <a:custGeom>
              <a:avLst/>
              <a:gdLst/>
              <a:ahLst/>
              <a:cxnLst/>
              <a:rect l="l" t="t" r="r" b="b"/>
              <a:pathLst>
                <a:path w="35680" h="71381" extrusionOk="0">
                  <a:moveTo>
                    <a:pt x="0" y="0"/>
                  </a:moveTo>
                  <a:lnTo>
                    <a:pt x="0" y="387"/>
                  </a:lnTo>
                  <a:cubicBezTo>
                    <a:pt x="9756" y="387"/>
                    <a:pt x="18579" y="4343"/>
                    <a:pt x="24969" y="10733"/>
                  </a:cubicBezTo>
                  <a:cubicBezTo>
                    <a:pt x="31358" y="17123"/>
                    <a:pt x="35315" y="25946"/>
                    <a:pt x="35315" y="35702"/>
                  </a:cubicBezTo>
                  <a:cubicBezTo>
                    <a:pt x="35315" y="45434"/>
                    <a:pt x="31358" y="54280"/>
                    <a:pt x="24969" y="60670"/>
                  </a:cubicBezTo>
                  <a:cubicBezTo>
                    <a:pt x="18579" y="67060"/>
                    <a:pt x="9756" y="70994"/>
                    <a:pt x="0" y="70994"/>
                  </a:cubicBezTo>
                  <a:lnTo>
                    <a:pt x="0" y="71381"/>
                  </a:lnTo>
                  <a:cubicBezTo>
                    <a:pt x="19716" y="71381"/>
                    <a:pt x="35679" y="55395"/>
                    <a:pt x="35679" y="35702"/>
                  </a:cubicBezTo>
                  <a:cubicBezTo>
                    <a:pt x="35679" y="15986"/>
                    <a:pt x="19716" y="0"/>
                    <a:pt x="0" y="0"/>
                  </a:cubicBezTo>
                  <a:close/>
                </a:path>
              </a:pathLst>
            </a:custGeom>
            <a:solidFill>
              <a:srgbClr val="3478AF"/>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120075" y="2151250"/>
              <a:ext cx="944850" cy="1890275"/>
            </a:xfrm>
            <a:custGeom>
              <a:avLst/>
              <a:gdLst/>
              <a:ahLst/>
              <a:cxnLst/>
              <a:rect l="l" t="t" r="r" b="b"/>
              <a:pathLst>
                <a:path w="37794" h="75611" extrusionOk="0">
                  <a:moveTo>
                    <a:pt x="0" y="0"/>
                  </a:moveTo>
                  <a:lnTo>
                    <a:pt x="0" y="387"/>
                  </a:lnTo>
                  <a:cubicBezTo>
                    <a:pt x="10324" y="387"/>
                    <a:pt x="19693" y="4571"/>
                    <a:pt x="26447" y="11348"/>
                  </a:cubicBezTo>
                  <a:cubicBezTo>
                    <a:pt x="33223" y="18124"/>
                    <a:pt x="37407" y="27470"/>
                    <a:pt x="37407" y="37817"/>
                  </a:cubicBezTo>
                  <a:cubicBezTo>
                    <a:pt x="37407" y="48141"/>
                    <a:pt x="33223" y="57510"/>
                    <a:pt x="26447" y="64263"/>
                  </a:cubicBezTo>
                  <a:cubicBezTo>
                    <a:pt x="19693" y="71040"/>
                    <a:pt x="10324" y="75224"/>
                    <a:pt x="0" y="75224"/>
                  </a:cubicBezTo>
                  <a:lnTo>
                    <a:pt x="0" y="75611"/>
                  </a:lnTo>
                  <a:cubicBezTo>
                    <a:pt x="20875" y="75611"/>
                    <a:pt x="37794" y="58692"/>
                    <a:pt x="37794" y="37817"/>
                  </a:cubicBezTo>
                  <a:cubicBezTo>
                    <a:pt x="37794" y="16942"/>
                    <a:pt x="20875" y="0"/>
                    <a:pt x="0" y="0"/>
                  </a:cubicBezTo>
                  <a:close/>
                </a:path>
              </a:pathLst>
            </a:custGeom>
            <a:solidFill>
              <a:srgbClr val="3478AF"/>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p:nvPr/>
          </p:nvSpPr>
          <p:spPr>
            <a:xfrm>
              <a:off x="-120075" y="2098375"/>
              <a:ext cx="997725" cy="1996025"/>
            </a:xfrm>
            <a:custGeom>
              <a:avLst/>
              <a:gdLst/>
              <a:ahLst/>
              <a:cxnLst/>
              <a:rect l="l" t="t" r="r" b="b"/>
              <a:pathLst>
                <a:path w="39909" h="79841" extrusionOk="0">
                  <a:moveTo>
                    <a:pt x="0" y="1"/>
                  </a:moveTo>
                  <a:lnTo>
                    <a:pt x="0" y="387"/>
                  </a:lnTo>
                  <a:cubicBezTo>
                    <a:pt x="10915" y="387"/>
                    <a:pt x="20807" y="4821"/>
                    <a:pt x="27948" y="11962"/>
                  </a:cubicBezTo>
                  <a:cubicBezTo>
                    <a:pt x="35111" y="19125"/>
                    <a:pt x="39522" y="29017"/>
                    <a:pt x="39522" y="39932"/>
                  </a:cubicBezTo>
                  <a:cubicBezTo>
                    <a:pt x="39522" y="50847"/>
                    <a:pt x="35111" y="60716"/>
                    <a:pt x="27948" y="67879"/>
                  </a:cubicBezTo>
                  <a:cubicBezTo>
                    <a:pt x="20807" y="75042"/>
                    <a:pt x="10915" y="79454"/>
                    <a:pt x="0" y="79454"/>
                  </a:cubicBezTo>
                  <a:lnTo>
                    <a:pt x="0" y="79840"/>
                  </a:lnTo>
                  <a:cubicBezTo>
                    <a:pt x="22035" y="79840"/>
                    <a:pt x="39909" y="61967"/>
                    <a:pt x="39909" y="39932"/>
                  </a:cubicBezTo>
                  <a:cubicBezTo>
                    <a:pt x="39909" y="17874"/>
                    <a:pt x="22035" y="1"/>
                    <a:pt x="0" y="1"/>
                  </a:cubicBezTo>
                  <a:close/>
                </a:path>
              </a:pathLst>
            </a:custGeom>
            <a:solidFill>
              <a:srgbClr val="3478AF"/>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120075" y="2045500"/>
              <a:ext cx="1050600" cy="2101775"/>
            </a:xfrm>
            <a:custGeom>
              <a:avLst/>
              <a:gdLst/>
              <a:ahLst/>
              <a:cxnLst/>
              <a:rect l="l" t="t" r="r" b="b"/>
              <a:pathLst>
                <a:path w="42024" h="84071" extrusionOk="0">
                  <a:moveTo>
                    <a:pt x="0" y="1"/>
                  </a:moveTo>
                  <a:lnTo>
                    <a:pt x="0" y="387"/>
                  </a:lnTo>
                  <a:cubicBezTo>
                    <a:pt x="11507" y="387"/>
                    <a:pt x="21899" y="5049"/>
                    <a:pt x="29448" y="12599"/>
                  </a:cubicBezTo>
                  <a:cubicBezTo>
                    <a:pt x="36975" y="20126"/>
                    <a:pt x="41637" y="30540"/>
                    <a:pt x="41637" y="42047"/>
                  </a:cubicBezTo>
                  <a:cubicBezTo>
                    <a:pt x="41637" y="53530"/>
                    <a:pt x="36975" y="63945"/>
                    <a:pt x="29448" y="71495"/>
                  </a:cubicBezTo>
                  <a:cubicBezTo>
                    <a:pt x="21899" y="79022"/>
                    <a:pt x="11507" y="83684"/>
                    <a:pt x="0" y="83684"/>
                  </a:cubicBezTo>
                  <a:lnTo>
                    <a:pt x="0" y="84070"/>
                  </a:lnTo>
                  <a:cubicBezTo>
                    <a:pt x="23218" y="84070"/>
                    <a:pt x="42024" y="65242"/>
                    <a:pt x="42024" y="42047"/>
                  </a:cubicBezTo>
                  <a:cubicBezTo>
                    <a:pt x="42024" y="18829"/>
                    <a:pt x="23218" y="23"/>
                    <a:pt x="0" y="1"/>
                  </a:cubicBezTo>
                  <a:close/>
                </a:path>
              </a:pathLst>
            </a:custGeom>
            <a:solidFill>
              <a:srgbClr val="3478AF"/>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120075" y="1991500"/>
              <a:ext cx="1104600" cy="2209775"/>
            </a:xfrm>
            <a:custGeom>
              <a:avLst/>
              <a:gdLst/>
              <a:ahLst/>
              <a:cxnLst/>
              <a:rect l="l" t="t" r="r" b="b"/>
              <a:pathLst>
                <a:path w="44184" h="88391" extrusionOk="0">
                  <a:moveTo>
                    <a:pt x="0" y="0"/>
                  </a:moveTo>
                  <a:lnTo>
                    <a:pt x="0" y="387"/>
                  </a:lnTo>
                  <a:cubicBezTo>
                    <a:pt x="12098" y="387"/>
                    <a:pt x="23058" y="5299"/>
                    <a:pt x="30972" y="13212"/>
                  </a:cubicBezTo>
                  <a:cubicBezTo>
                    <a:pt x="38908" y="21149"/>
                    <a:pt x="43820" y="32109"/>
                    <a:pt x="43820" y="44207"/>
                  </a:cubicBezTo>
                  <a:cubicBezTo>
                    <a:pt x="43820" y="56304"/>
                    <a:pt x="38908" y="67242"/>
                    <a:pt x="30972" y="75179"/>
                  </a:cubicBezTo>
                  <a:cubicBezTo>
                    <a:pt x="23058" y="83115"/>
                    <a:pt x="12098" y="88004"/>
                    <a:pt x="0" y="88004"/>
                  </a:cubicBezTo>
                  <a:lnTo>
                    <a:pt x="0" y="88390"/>
                  </a:lnTo>
                  <a:cubicBezTo>
                    <a:pt x="24400" y="88390"/>
                    <a:pt x="44184" y="68607"/>
                    <a:pt x="44184" y="44207"/>
                  </a:cubicBezTo>
                  <a:cubicBezTo>
                    <a:pt x="44184" y="19784"/>
                    <a:pt x="24400" y="0"/>
                    <a:pt x="0" y="0"/>
                  </a:cubicBezTo>
                  <a:close/>
                </a:path>
              </a:pathLst>
            </a:custGeom>
            <a:solidFill>
              <a:srgbClr val="3478AF"/>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120075" y="1940325"/>
              <a:ext cx="1156350" cy="2312675"/>
            </a:xfrm>
            <a:custGeom>
              <a:avLst/>
              <a:gdLst/>
              <a:ahLst/>
              <a:cxnLst/>
              <a:rect l="l" t="t" r="r" b="b"/>
              <a:pathLst>
                <a:path w="46254" h="92507" extrusionOk="0">
                  <a:moveTo>
                    <a:pt x="0" y="1"/>
                  </a:moveTo>
                  <a:lnTo>
                    <a:pt x="0" y="365"/>
                  </a:lnTo>
                  <a:cubicBezTo>
                    <a:pt x="12666" y="365"/>
                    <a:pt x="24127" y="5504"/>
                    <a:pt x="32427" y="13804"/>
                  </a:cubicBezTo>
                  <a:cubicBezTo>
                    <a:pt x="40727" y="22104"/>
                    <a:pt x="45867" y="33588"/>
                    <a:pt x="45867" y="46254"/>
                  </a:cubicBezTo>
                  <a:cubicBezTo>
                    <a:pt x="45867" y="58920"/>
                    <a:pt x="40727" y="70381"/>
                    <a:pt x="32427" y="78681"/>
                  </a:cubicBezTo>
                  <a:cubicBezTo>
                    <a:pt x="24127" y="86981"/>
                    <a:pt x="12666" y="92120"/>
                    <a:pt x="0" y="92120"/>
                  </a:cubicBezTo>
                  <a:lnTo>
                    <a:pt x="0" y="92507"/>
                  </a:lnTo>
                  <a:cubicBezTo>
                    <a:pt x="25537" y="92507"/>
                    <a:pt x="46253" y="71791"/>
                    <a:pt x="46253" y="46254"/>
                  </a:cubicBezTo>
                  <a:cubicBezTo>
                    <a:pt x="46253" y="20694"/>
                    <a:pt x="25537" y="1"/>
                    <a:pt x="0" y="1"/>
                  </a:cubicBezTo>
                  <a:close/>
                </a:path>
              </a:pathLst>
            </a:custGeom>
            <a:solidFill>
              <a:srgbClr val="3478AF"/>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120075" y="1887475"/>
              <a:ext cx="1209200" cy="2418400"/>
            </a:xfrm>
            <a:custGeom>
              <a:avLst/>
              <a:gdLst/>
              <a:ahLst/>
              <a:cxnLst/>
              <a:rect l="l" t="t" r="r" b="b"/>
              <a:pathLst>
                <a:path w="48368" h="96736" extrusionOk="0">
                  <a:moveTo>
                    <a:pt x="0" y="0"/>
                  </a:moveTo>
                  <a:lnTo>
                    <a:pt x="0" y="364"/>
                  </a:lnTo>
                  <a:cubicBezTo>
                    <a:pt x="13258" y="364"/>
                    <a:pt x="25241" y="5753"/>
                    <a:pt x="33928" y="14417"/>
                  </a:cubicBezTo>
                  <a:cubicBezTo>
                    <a:pt x="42615" y="23104"/>
                    <a:pt x="47981" y="35110"/>
                    <a:pt x="47981" y="48368"/>
                  </a:cubicBezTo>
                  <a:cubicBezTo>
                    <a:pt x="47981" y="61602"/>
                    <a:pt x="42615" y="73609"/>
                    <a:pt x="33928" y="82296"/>
                  </a:cubicBezTo>
                  <a:cubicBezTo>
                    <a:pt x="25241" y="90982"/>
                    <a:pt x="13258" y="96349"/>
                    <a:pt x="0" y="96349"/>
                  </a:cubicBezTo>
                  <a:lnTo>
                    <a:pt x="0" y="96736"/>
                  </a:lnTo>
                  <a:cubicBezTo>
                    <a:pt x="26697" y="96736"/>
                    <a:pt x="48368" y="75064"/>
                    <a:pt x="48368" y="48368"/>
                  </a:cubicBezTo>
                  <a:cubicBezTo>
                    <a:pt x="48368" y="21648"/>
                    <a:pt x="26697" y="0"/>
                    <a:pt x="0" y="0"/>
                  </a:cubicBezTo>
                  <a:close/>
                </a:path>
              </a:pathLst>
            </a:custGeom>
            <a:solidFill>
              <a:srgbClr val="3478AF"/>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8"/>
          <p:cNvSpPr/>
          <p:nvPr/>
        </p:nvSpPr>
        <p:spPr>
          <a:xfrm>
            <a:off x="0" y="0"/>
            <a:ext cx="9144000" cy="5158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1" name="Google Shape;151;p18"/>
          <p:cNvSpPr txBox="1">
            <a:spLocks noGrp="1"/>
          </p:cNvSpPr>
          <p:nvPr>
            <p:ph type="title"/>
          </p:nvPr>
        </p:nvSpPr>
        <p:spPr>
          <a:xfrm>
            <a:off x="1167575" y="209925"/>
            <a:ext cx="7513200" cy="558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sz="2600" b="1">
                <a:solidFill>
                  <a:srgbClr val="3478AF"/>
                </a:solidFill>
                <a:latin typeface="Montserrat"/>
                <a:ea typeface="Montserrat"/>
                <a:cs typeface="Montserrat"/>
                <a:sym typeface="Montserrat"/>
              </a:rPr>
              <a:t>Ensemble des environnements Python</a:t>
            </a:r>
            <a:endParaRPr sz="2600" b="1">
              <a:solidFill>
                <a:srgbClr val="3478AF"/>
              </a:solidFill>
              <a:latin typeface="Montserrat"/>
              <a:ea typeface="Montserrat"/>
              <a:cs typeface="Montserrat"/>
              <a:sym typeface="Montserrat"/>
            </a:endParaRPr>
          </a:p>
        </p:txBody>
      </p:sp>
      <p:sp>
        <p:nvSpPr>
          <p:cNvPr id="152" name="Google Shape;152;p18"/>
          <p:cNvSpPr/>
          <p:nvPr/>
        </p:nvSpPr>
        <p:spPr>
          <a:xfrm>
            <a:off x="357225" y="822550"/>
            <a:ext cx="8427900" cy="6522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b="1">
                <a:solidFill>
                  <a:schemeClr val="lt1"/>
                </a:solidFill>
                <a:latin typeface="Montserrat"/>
                <a:ea typeface="Montserrat"/>
                <a:cs typeface="Montserrat"/>
                <a:sym typeface="Montserrat"/>
              </a:rPr>
              <a:t>Les environnements de développement Python (IDEs) offrent des fonctionnalités adaptées à différents besoins. Voici un aperçu des principaux outils que vous utiliserez durant votre Master.</a:t>
            </a:r>
            <a:endParaRPr sz="1200" b="1">
              <a:solidFill>
                <a:schemeClr val="lt1"/>
              </a:solidFill>
              <a:latin typeface="Montserrat"/>
              <a:ea typeface="Montserrat"/>
              <a:cs typeface="Montserrat"/>
              <a:sym typeface="Montserrat"/>
            </a:endParaRPr>
          </a:p>
        </p:txBody>
      </p:sp>
      <p:sp>
        <p:nvSpPr>
          <p:cNvPr id="153" name="Google Shape;153;p18"/>
          <p:cNvSpPr/>
          <p:nvPr/>
        </p:nvSpPr>
        <p:spPr>
          <a:xfrm>
            <a:off x="357215" y="2149975"/>
            <a:ext cx="2500200" cy="11619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200" b="1">
                <a:solidFill>
                  <a:schemeClr val="lt1"/>
                </a:solidFill>
                <a:latin typeface="Montserrat"/>
                <a:ea typeface="Montserrat"/>
                <a:cs typeface="Montserrat"/>
                <a:sym typeface="Montserrat"/>
              </a:rPr>
              <a:t>IDE professionnel complet développé par JetBrains, offrant une complétion de code intelligente et un débogueur puissant.</a:t>
            </a:r>
            <a:endParaRPr sz="1200" b="1">
              <a:solidFill>
                <a:schemeClr val="lt1"/>
              </a:solidFill>
              <a:latin typeface="Montserrat"/>
              <a:ea typeface="Montserrat"/>
              <a:cs typeface="Montserrat"/>
              <a:sym typeface="Montserrat"/>
            </a:endParaRPr>
          </a:p>
        </p:txBody>
      </p:sp>
      <p:sp>
        <p:nvSpPr>
          <p:cNvPr id="154" name="Google Shape;154;p18"/>
          <p:cNvSpPr/>
          <p:nvPr/>
        </p:nvSpPr>
        <p:spPr>
          <a:xfrm>
            <a:off x="3359018" y="2155489"/>
            <a:ext cx="2500200" cy="11619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200" b="1">
                <a:solidFill>
                  <a:schemeClr val="lt1"/>
                </a:solidFill>
                <a:latin typeface="Montserrat"/>
                <a:ea typeface="Montserrat"/>
                <a:cs typeface="Montserrat"/>
                <a:sym typeface="Montserrat"/>
              </a:rPr>
              <a:t>Éditeur léger et extensible de Microsoft, très personnalisable avec un écosystème riche d'extensions Python.</a:t>
            </a:r>
            <a:endParaRPr sz="1200" b="1">
              <a:solidFill>
                <a:schemeClr val="lt1"/>
              </a:solidFill>
              <a:latin typeface="Montserrat"/>
              <a:ea typeface="Montserrat"/>
              <a:cs typeface="Montserrat"/>
              <a:sym typeface="Montserrat"/>
            </a:endParaRPr>
          </a:p>
        </p:txBody>
      </p:sp>
      <p:sp>
        <p:nvSpPr>
          <p:cNvPr id="155" name="Google Shape;155;p18"/>
          <p:cNvSpPr/>
          <p:nvPr/>
        </p:nvSpPr>
        <p:spPr>
          <a:xfrm>
            <a:off x="6284990" y="3924589"/>
            <a:ext cx="2500200" cy="11619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200" b="1">
                <a:solidFill>
                  <a:schemeClr val="lt1"/>
                </a:solidFill>
                <a:latin typeface="Montserrat"/>
                <a:ea typeface="Montserrat"/>
                <a:cs typeface="Montserrat"/>
                <a:sym typeface="Montserrat"/>
              </a:rPr>
              <a:t>Environnement interactif basé sur le web, idéal pour l'expérimentation, la visualisation et l'analyse de données.</a:t>
            </a:r>
            <a:endParaRPr sz="1200" b="1">
              <a:solidFill>
                <a:schemeClr val="lt1"/>
              </a:solidFill>
              <a:latin typeface="Montserrat"/>
              <a:ea typeface="Montserrat"/>
              <a:cs typeface="Montserrat"/>
              <a:sym typeface="Montserrat"/>
            </a:endParaRPr>
          </a:p>
        </p:txBody>
      </p:sp>
      <p:sp>
        <p:nvSpPr>
          <p:cNvPr id="156" name="Google Shape;156;p18"/>
          <p:cNvSpPr/>
          <p:nvPr/>
        </p:nvSpPr>
        <p:spPr>
          <a:xfrm>
            <a:off x="357215" y="3919149"/>
            <a:ext cx="2500200" cy="11619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200" b="1">
                <a:solidFill>
                  <a:schemeClr val="lt1"/>
                </a:solidFill>
                <a:latin typeface="Montserrat"/>
                <a:ea typeface="Montserrat"/>
                <a:cs typeface="Montserrat"/>
                <a:sym typeface="Montserrat"/>
              </a:rPr>
              <a:t>IDE scientifique spécialisé dans le calcul scientifique et l'analyse de données, avec explorateur de variables intégré.</a:t>
            </a:r>
            <a:endParaRPr sz="1200" b="1">
              <a:solidFill>
                <a:schemeClr val="lt1"/>
              </a:solidFill>
              <a:latin typeface="Montserrat"/>
              <a:ea typeface="Montserrat"/>
              <a:cs typeface="Montserrat"/>
              <a:sym typeface="Montserrat"/>
            </a:endParaRPr>
          </a:p>
        </p:txBody>
      </p:sp>
      <p:sp>
        <p:nvSpPr>
          <p:cNvPr id="157" name="Google Shape;157;p18"/>
          <p:cNvSpPr/>
          <p:nvPr/>
        </p:nvSpPr>
        <p:spPr>
          <a:xfrm>
            <a:off x="3359018" y="3921288"/>
            <a:ext cx="2500200" cy="11619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200" b="1">
                <a:solidFill>
                  <a:schemeClr val="lt1"/>
                </a:solidFill>
                <a:latin typeface="Montserrat"/>
                <a:ea typeface="Montserrat"/>
                <a:cs typeface="Montserrat"/>
                <a:sym typeface="Montserrat"/>
              </a:rPr>
              <a:t>IDE basique inclus avec Python, facile à utiliser pour les débutants, avec une interface simple et des fonctionnalités limitées.</a:t>
            </a:r>
            <a:endParaRPr sz="1200" b="1">
              <a:solidFill>
                <a:schemeClr val="lt1"/>
              </a:solidFill>
              <a:latin typeface="Montserrat"/>
              <a:ea typeface="Montserrat"/>
              <a:cs typeface="Montserrat"/>
              <a:sym typeface="Montserrat"/>
            </a:endParaRPr>
          </a:p>
        </p:txBody>
      </p:sp>
      <p:pic>
        <p:nvPicPr>
          <p:cNvPr id="158" name="Google Shape;158;p18" title="download-removebg-preview.png"/>
          <p:cNvPicPr preferRelativeResize="0"/>
          <p:nvPr/>
        </p:nvPicPr>
        <p:blipFill>
          <a:blip r:embed="rId3">
            <a:alphaModFix/>
          </a:blip>
          <a:stretch>
            <a:fillRect/>
          </a:stretch>
        </p:blipFill>
        <p:spPr>
          <a:xfrm>
            <a:off x="6284990" y="3378300"/>
            <a:ext cx="619550" cy="505150"/>
          </a:xfrm>
          <a:prstGeom prst="rect">
            <a:avLst/>
          </a:prstGeom>
          <a:noFill/>
          <a:ln>
            <a:noFill/>
          </a:ln>
        </p:spPr>
      </p:pic>
      <p:pic>
        <p:nvPicPr>
          <p:cNvPr id="159" name="Google Shape;159;p18" title="download-removebg-preview (1).png"/>
          <p:cNvPicPr preferRelativeResize="0"/>
          <p:nvPr/>
        </p:nvPicPr>
        <p:blipFill>
          <a:blip r:embed="rId4">
            <a:alphaModFix/>
          </a:blip>
          <a:stretch>
            <a:fillRect/>
          </a:stretch>
        </p:blipFill>
        <p:spPr>
          <a:xfrm>
            <a:off x="357215" y="3378300"/>
            <a:ext cx="619550" cy="505150"/>
          </a:xfrm>
          <a:prstGeom prst="rect">
            <a:avLst/>
          </a:prstGeom>
          <a:noFill/>
          <a:ln>
            <a:noFill/>
          </a:ln>
        </p:spPr>
      </p:pic>
      <p:pic>
        <p:nvPicPr>
          <p:cNvPr id="160" name="Google Shape;160;p18" title="download-removebg-preview (2).png"/>
          <p:cNvPicPr preferRelativeResize="0"/>
          <p:nvPr/>
        </p:nvPicPr>
        <p:blipFill>
          <a:blip r:embed="rId5">
            <a:alphaModFix/>
          </a:blip>
          <a:stretch>
            <a:fillRect/>
          </a:stretch>
        </p:blipFill>
        <p:spPr>
          <a:xfrm>
            <a:off x="3359018" y="3378300"/>
            <a:ext cx="619550" cy="505150"/>
          </a:xfrm>
          <a:prstGeom prst="rect">
            <a:avLst/>
          </a:prstGeom>
          <a:noFill/>
          <a:ln>
            <a:noFill/>
          </a:ln>
        </p:spPr>
      </p:pic>
      <p:sp>
        <p:nvSpPr>
          <p:cNvPr id="161" name="Google Shape;161;p18"/>
          <p:cNvSpPr/>
          <p:nvPr/>
        </p:nvSpPr>
        <p:spPr>
          <a:xfrm>
            <a:off x="996440" y="1689875"/>
            <a:ext cx="1876500" cy="319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1600" b="1">
                <a:solidFill>
                  <a:srgbClr val="3478AF"/>
                </a:solidFill>
                <a:latin typeface="Montserrat"/>
                <a:ea typeface="Montserrat"/>
                <a:cs typeface="Montserrat"/>
                <a:sym typeface="Montserrat"/>
              </a:rPr>
              <a:t>PyCharm</a:t>
            </a:r>
            <a:endParaRPr sz="1600" b="1">
              <a:solidFill>
                <a:srgbClr val="3478AF"/>
              </a:solidFill>
              <a:latin typeface="Montserrat"/>
              <a:ea typeface="Montserrat"/>
              <a:cs typeface="Montserrat"/>
              <a:sym typeface="Montserrat"/>
            </a:endParaRPr>
          </a:p>
        </p:txBody>
      </p:sp>
      <p:sp>
        <p:nvSpPr>
          <p:cNvPr id="162" name="Google Shape;162;p18"/>
          <p:cNvSpPr/>
          <p:nvPr/>
        </p:nvSpPr>
        <p:spPr>
          <a:xfrm>
            <a:off x="4021743" y="1683200"/>
            <a:ext cx="1837500" cy="319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fr" sz="1600" b="1">
                <a:solidFill>
                  <a:srgbClr val="3478AF"/>
                </a:solidFill>
                <a:latin typeface="Montserrat"/>
                <a:ea typeface="Montserrat"/>
                <a:cs typeface="Montserrat"/>
                <a:sym typeface="Montserrat"/>
              </a:rPr>
              <a:t>VS Code</a:t>
            </a:r>
            <a:endParaRPr sz="1600" b="1">
              <a:solidFill>
                <a:srgbClr val="3478AF"/>
              </a:solidFill>
              <a:latin typeface="Montserrat"/>
              <a:ea typeface="Montserrat"/>
              <a:cs typeface="Montserrat"/>
              <a:sym typeface="Montserrat"/>
            </a:endParaRPr>
          </a:p>
        </p:txBody>
      </p:sp>
      <p:sp>
        <p:nvSpPr>
          <p:cNvPr id="163" name="Google Shape;163;p18"/>
          <p:cNvSpPr/>
          <p:nvPr/>
        </p:nvSpPr>
        <p:spPr>
          <a:xfrm>
            <a:off x="6981354" y="3470975"/>
            <a:ext cx="2285700" cy="319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fr" sz="1600" b="1">
                <a:solidFill>
                  <a:srgbClr val="3478AF"/>
                </a:solidFill>
                <a:latin typeface="Montserrat"/>
                <a:ea typeface="Montserrat"/>
                <a:cs typeface="Montserrat"/>
                <a:sym typeface="Montserrat"/>
              </a:rPr>
              <a:t>Jupyter Notebook</a:t>
            </a:r>
            <a:endParaRPr sz="1600" b="1">
              <a:solidFill>
                <a:srgbClr val="3478AF"/>
              </a:solidFill>
              <a:latin typeface="Montserrat"/>
              <a:ea typeface="Montserrat"/>
              <a:cs typeface="Montserrat"/>
              <a:sym typeface="Montserrat"/>
            </a:endParaRPr>
          </a:p>
        </p:txBody>
      </p:sp>
      <p:sp>
        <p:nvSpPr>
          <p:cNvPr id="164" name="Google Shape;164;p18"/>
          <p:cNvSpPr/>
          <p:nvPr/>
        </p:nvSpPr>
        <p:spPr>
          <a:xfrm>
            <a:off x="981059" y="3470975"/>
            <a:ext cx="1876500" cy="319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fr" sz="1600" b="1">
                <a:solidFill>
                  <a:srgbClr val="3478AF"/>
                </a:solidFill>
                <a:latin typeface="Montserrat"/>
                <a:ea typeface="Montserrat"/>
                <a:cs typeface="Montserrat"/>
                <a:sym typeface="Montserrat"/>
              </a:rPr>
              <a:t>Spyder</a:t>
            </a:r>
            <a:endParaRPr sz="1600" b="1">
              <a:solidFill>
                <a:srgbClr val="3478AF"/>
              </a:solidFill>
              <a:latin typeface="Montserrat"/>
              <a:ea typeface="Montserrat"/>
              <a:cs typeface="Montserrat"/>
              <a:sym typeface="Montserrat"/>
            </a:endParaRPr>
          </a:p>
        </p:txBody>
      </p:sp>
      <p:sp>
        <p:nvSpPr>
          <p:cNvPr id="165" name="Google Shape;165;p18"/>
          <p:cNvSpPr/>
          <p:nvPr/>
        </p:nvSpPr>
        <p:spPr>
          <a:xfrm>
            <a:off x="4015793" y="3470975"/>
            <a:ext cx="1849800" cy="319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fr" sz="1600" b="1">
                <a:solidFill>
                  <a:srgbClr val="3478AF"/>
                </a:solidFill>
                <a:latin typeface="Montserrat"/>
                <a:ea typeface="Montserrat"/>
                <a:cs typeface="Montserrat"/>
                <a:sym typeface="Montserrat"/>
              </a:rPr>
              <a:t>IDLE</a:t>
            </a:r>
            <a:endParaRPr sz="1600" b="1">
              <a:solidFill>
                <a:srgbClr val="3478AF"/>
              </a:solidFill>
              <a:latin typeface="Montserrat"/>
              <a:ea typeface="Montserrat"/>
              <a:cs typeface="Montserrat"/>
              <a:sym typeface="Montserrat"/>
            </a:endParaRPr>
          </a:p>
        </p:txBody>
      </p:sp>
      <p:pic>
        <p:nvPicPr>
          <p:cNvPr id="166" name="Google Shape;166;p18" title="download-removebg-preview (5).png"/>
          <p:cNvPicPr preferRelativeResize="0"/>
          <p:nvPr/>
        </p:nvPicPr>
        <p:blipFill>
          <a:blip r:embed="rId6">
            <a:alphaModFix/>
          </a:blip>
          <a:stretch>
            <a:fillRect/>
          </a:stretch>
        </p:blipFill>
        <p:spPr>
          <a:xfrm>
            <a:off x="3359008" y="1597200"/>
            <a:ext cx="619550" cy="505150"/>
          </a:xfrm>
          <a:prstGeom prst="rect">
            <a:avLst/>
          </a:prstGeom>
          <a:noFill/>
          <a:ln>
            <a:noFill/>
          </a:ln>
        </p:spPr>
      </p:pic>
      <p:pic>
        <p:nvPicPr>
          <p:cNvPr id="167" name="Google Shape;167;p18" title="download-removebg-preview (4).png"/>
          <p:cNvPicPr preferRelativeResize="0"/>
          <p:nvPr/>
        </p:nvPicPr>
        <p:blipFill>
          <a:blip r:embed="rId7">
            <a:alphaModFix/>
          </a:blip>
          <a:stretch>
            <a:fillRect/>
          </a:stretch>
        </p:blipFill>
        <p:spPr>
          <a:xfrm>
            <a:off x="357215" y="1590526"/>
            <a:ext cx="619550" cy="505150"/>
          </a:xfrm>
          <a:prstGeom prst="rect">
            <a:avLst/>
          </a:prstGeom>
          <a:noFill/>
          <a:ln>
            <a:noFill/>
          </a:ln>
        </p:spPr>
      </p:pic>
      <p:sp>
        <p:nvSpPr>
          <p:cNvPr id="168" name="Google Shape;168;p18"/>
          <p:cNvSpPr/>
          <p:nvPr/>
        </p:nvSpPr>
        <p:spPr>
          <a:xfrm>
            <a:off x="6284990" y="2153290"/>
            <a:ext cx="2500200" cy="11619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200" b="1">
                <a:solidFill>
                  <a:schemeClr val="lt1"/>
                </a:solidFill>
                <a:latin typeface="Montserrat"/>
                <a:ea typeface="Montserrat"/>
                <a:cs typeface="Montserrat"/>
                <a:sym typeface="Montserrat"/>
              </a:rPr>
              <a:t>Distribution Python complète avec Navigator qui inclut Jupyter, Spyder et gestion facile d'environnements virtuels.</a:t>
            </a:r>
            <a:endParaRPr sz="1200" b="1">
              <a:solidFill>
                <a:schemeClr val="lt1"/>
              </a:solidFill>
              <a:latin typeface="Montserrat"/>
              <a:ea typeface="Montserrat"/>
              <a:cs typeface="Montserrat"/>
              <a:sym typeface="Montserrat"/>
            </a:endParaRPr>
          </a:p>
        </p:txBody>
      </p:sp>
      <p:pic>
        <p:nvPicPr>
          <p:cNvPr id="169" name="Google Shape;169;p18" title="download-removebg-preview (3).png"/>
          <p:cNvPicPr preferRelativeResize="0"/>
          <p:nvPr/>
        </p:nvPicPr>
        <p:blipFill>
          <a:blip r:embed="rId8">
            <a:alphaModFix/>
          </a:blip>
          <a:stretch>
            <a:fillRect/>
          </a:stretch>
        </p:blipFill>
        <p:spPr>
          <a:xfrm>
            <a:off x="6284990" y="1597200"/>
            <a:ext cx="619550" cy="505150"/>
          </a:xfrm>
          <a:prstGeom prst="rect">
            <a:avLst/>
          </a:prstGeom>
          <a:noFill/>
          <a:ln>
            <a:noFill/>
          </a:ln>
        </p:spPr>
      </p:pic>
      <p:sp>
        <p:nvSpPr>
          <p:cNvPr id="170" name="Google Shape;170;p18"/>
          <p:cNvSpPr/>
          <p:nvPr/>
        </p:nvSpPr>
        <p:spPr>
          <a:xfrm>
            <a:off x="6904540" y="1689875"/>
            <a:ext cx="1849800" cy="319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fr" sz="1600" b="1">
                <a:solidFill>
                  <a:srgbClr val="3478AF"/>
                </a:solidFill>
                <a:latin typeface="Montserrat"/>
                <a:ea typeface="Montserrat"/>
                <a:cs typeface="Montserrat"/>
                <a:sym typeface="Montserrat"/>
              </a:rPr>
              <a:t>Anaconda</a:t>
            </a:r>
            <a:endParaRPr sz="1200" b="1">
              <a:solidFill>
                <a:srgbClr val="3478AF"/>
              </a:solidFill>
              <a:latin typeface="Montserrat"/>
              <a:ea typeface="Montserrat"/>
              <a:cs typeface="Montserrat"/>
              <a:sym typeface="Montserrat"/>
            </a:endParaRPr>
          </a:p>
        </p:txBody>
      </p:sp>
      <p:grpSp>
        <p:nvGrpSpPr>
          <p:cNvPr id="171" name="Google Shape;171;p18"/>
          <p:cNvGrpSpPr/>
          <p:nvPr/>
        </p:nvGrpSpPr>
        <p:grpSpPr>
          <a:xfrm rot="8261943">
            <a:off x="8455638" y="-562219"/>
            <a:ext cx="820717" cy="1645549"/>
            <a:chOff x="-120075" y="1887475"/>
            <a:chExt cx="1209200" cy="2418400"/>
          </a:xfrm>
        </p:grpSpPr>
        <p:sp>
          <p:nvSpPr>
            <p:cNvPr id="172" name="Google Shape;172;p18"/>
            <p:cNvSpPr/>
            <p:nvPr/>
          </p:nvSpPr>
          <p:spPr>
            <a:xfrm>
              <a:off x="-120075" y="2521350"/>
              <a:ext cx="575325" cy="1150650"/>
            </a:xfrm>
            <a:custGeom>
              <a:avLst/>
              <a:gdLst/>
              <a:ahLst/>
              <a:cxnLst/>
              <a:rect l="l" t="t" r="r" b="b"/>
              <a:pathLst>
                <a:path w="23013" h="46026" extrusionOk="0">
                  <a:moveTo>
                    <a:pt x="0" y="0"/>
                  </a:moveTo>
                  <a:lnTo>
                    <a:pt x="0" y="387"/>
                  </a:lnTo>
                  <a:cubicBezTo>
                    <a:pt x="6254" y="387"/>
                    <a:pt x="11893" y="2911"/>
                    <a:pt x="15986" y="7004"/>
                  </a:cubicBezTo>
                  <a:cubicBezTo>
                    <a:pt x="20102" y="11097"/>
                    <a:pt x="22626" y="16759"/>
                    <a:pt x="22626" y="23013"/>
                  </a:cubicBezTo>
                  <a:cubicBezTo>
                    <a:pt x="22626" y="29266"/>
                    <a:pt x="20102" y="34906"/>
                    <a:pt x="15986" y="38999"/>
                  </a:cubicBezTo>
                  <a:cubicBezTo>
                    <a:pt x="11893" y="43092"/>
                    <a:pt x="6254" y="45639"/>
                    <a:pt x="0" y="45639"/>
                  </a:cubicBezTo>
                  <a:lnTo>
                    <a:pt x="0" y="46026"/>
                  </a:lnTo>
                  <a:cubicBezTo>
                    <a:pt x="12712" y="46026"/>
                    <a:pt x="23013" y="35702"/>
                    <a:pt x="23013" y="23013"/>
                  </a:cubicBezTo>
                  <a:cubicBezTo>
                    <a:pt x="23013" y="10301"/>
                    <a:pt x="12712"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p:nvPr/>
          </p:nvSpPr>
          <p:spPr>
            <a:xfrm>
              <a:off x="-120075" y="2468475"/>
              <a:ext cx="628200" cy="1255825"/>
            </a:xfrm>
            <a:custGeom>
              <a:avLst/>
              <a:gdLst/>
              <a:ahLst/>
              <a:cxnLst/>
              <a:rect l="l" t="t" r="r" b="b"/>
              <a:pathLst>
                <a:path w="25128" h="50233" extrusionOk="0">
                  <a:moveTo>
                    <a:pt x="0" y="0"/>
                  </a:moveTo>
                  <a:lnTo>
                    <a:pt x="0" y="387"/>
                  </a:lnTo>
                  <a:cubicBezTo>
                    <a:pt x="6822" y="387"/>
                    <a:pt x="13007" y="3138"/>
                    <a:pt x="17487" y="7618"/>
                  </a:cubicBezTo>
                  <a:cubicBezTo>
                    <a:pt x="21967" y="12098"/>
                    <a:pt x="24741" y="18283"/>
                    <a:pt x="24741" y="25128"/>
                  </a:cubicBezTo>
                  <a:cubicBezTo>
                    <a:pt x="24741" y="31950"/>
                    <a:pt x="21967" y="38135"/>
                    <a:pt x="17487" y="42615"/>
                  </a:cubicBezTo>
                  <a:cubicBezTo>
                    <a:pt x="13007" y="47095"/>
                    <a:pt x="6822" y="49869"/>
                    <a:pt x="0" y="49869"/>
                  </a:cubicBezTo>
                  <a:lnTo>
                    <a:pt x="0" y="50233"/>
                  </a:lnTo>
                  <a:cubicBezTo>
                    <a:pt x="13871" y="50233"/>
                    <a:pt x="25128" y="38999"/>
                    <a:pt x="25128" y="25128"/>
                  </a:cubicBezTo>
                  <a:cubicBezTo>
                    <a:pt x="25128" y="11256"/>
                    <a:pt x="13871"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8"/>
            <p:cNvSpPr/>
            <p:nvPr/>
          </p:nvSpPr>
          <p:spPr>
            <a:xfrm>
              <a:off x="-120075" y="2415600"/>
              <a:ext cx="680500" cy="1361575"/>
            </a:xfrm>
            <a:custGeom>
              <a:avLst/>
              <a:gdLst/>
              <a:ahLst/>
              <a:cxnLst/>
              <a:rect l="l" t="t" r="r" b="b"/>
              <a:pathLst>
                <a:path w="27220" h="54463" extrusionOk="0">
                  <a:moveTo>
                    <a:pt x="0" y="0"/>
                  </a:moveTo>
                  <a:lnTo>
                    <a:pt x="0" y="387"/>
                  </a:lnTo>
                  <a:cubicBezTo>
                    <a:pt x="7413" y="387"/>
                    <a:pt x="14122" y="3389"/>
                    <a:pt x="18988" y="8255"/>
                  </a:cubicBezTo>
                  <a:cubicBezTo>
                    <a:pt x="23854" y="13099"/>
                    <a:pt x="26856" y="19830"/>
                    <a:pt x="26856" y="27243"/>
                  </a:cubicBezTo>
                  <a:cubicBezTo>
                    <a:pt x="26856" y="34656"/>
                    <a:pt x="23854" y="41364"/>
                    <a:pt x="18988" y="46231"/>
                  </a:cubicBezTo>
                  <a:cubicBezTo>
                    <a:pt x="14122" y="51097"/>
                    <a:pt x="7413" y="54099"/>
                    <a:pt x="0" y="54099"/>
                  </a:cubicBezTo>
                  <a:lnTo>
                    <a:pt x="0" y="54462"/>
                  </a:lnTo>
                  <a:cubicBezTo>
                    <a:pt x="15031" y="54462"/>
                    <a:pt x="27220" y="42274"/>
                    <a:pt x="27220" y="27243"/>
                  </a:cubicBezTo>
                  <a:cubicBezTo>
                    <a:pt x="27220" y="12189"/>
                    <a:pt x="15031"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20075" y="2362725"/>
              <a:ext cx="733375" cy="1467325"/>
            </a:xfrm>
            <a:custGeom>
              <a:avLst/>
              <a:gdLst/>
              <a:ahLst/>
              <a:cxnLst/>
              <a:rect l="l" t="t" r="r" b="b"/>
              <a:pathLst>
                <a:path w="29335" h="58693" extrusionOk="0">
                  <a:moveTo>
                    <a:pt x="0" y="1"/>
                  </a:moveTo>
                  <a:lnTo>
                    <a:pt x="0" y="387"/>
                  </a:lnTo>
                  <a:cubicBezTo>
                    <a:pt x="8005" y="387"/>
                    <a:pt x="15236" y="3616"/>
                    <a:pt x="20489" y="8869"/>
                  </a:cubicBezTo>
                  <a:cubicBezTo>
                    <a:pt x="25719" y="14099"/>
                    <a:pt x="28971" y="21353"/>
                    <a:pt x="28971" y="29358"/>
                  </a:cubicBezTo>
                  <a:cubicBezTo>
                    <a:pt x="28971" y="37362"/>
                    <a:pt x="25719" y="44594"/>
                    <a:pt x="20489" y="49824"/>
                  </a:cubicBezTo>
                  <a:cubicBezTo>
                    <a:pt x="15236" y="55077"/>
                    <a:pt x="8005" y="58328"/>
                    <a:pt x="0" y="58328"/>
                  </a:cubicBezTo>
                  <a:lnTo>
                    <a:pt x="0" y="58692"/>
                  </a:lnTo>
                  <a:cubicBezTo>
                    <a:pt x="16214" y="58692"/>
                    <a:pt x="29335" y="45549"/>
                    <a:pt x="29335" y="29358"/>
                  </a:cubicBezTo>
                  <a:cubicBezTo>
                    <a:pt x="29335" y="13144"/>
                    <a:pt x="16214"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20075" y="2309850"/>
              <a:ext cx="786250" cy="1573075"/>
            </a:xfrm>
            <a:custGeom>
              <a:avLst/>
              <a:gdLst/>
              <a:ahLst/>
              <a:cxnLst/>
              <a:rect l="l" t="t" r="r" b="b"/>
              <a:pathLst>
                <a:path w="31450" h="62923" extrusionOk="0">
                  <a:moveTo>
                    <a:pt x="0" y="1"/>
                  </a:moveTo>
                  <a:lnTo>
                    <a:pt x="0" y="387"/>
                  </a:lnTo>
                  <a:cubicBezTo>
                    <a:pt x="8573" y="387"/>
                    <a:pt x="16350" y="3867"/>
                    <a:pt x="21967" y="9483"/>
                  </a:cubicBezTo>
                  <a:cubicBezTo>
                    <a:pt x="27606" y="15123"/>
                    <a:pt x="31086" y="22877"/>
                    <a:pt x="31086" y="31473"/>
                  </a:cubicBezTo>
                  <a:cubicBezTo>
                    <a:pt x="31086" y="40046"/>
                    <a:pt x="27606" y="47823"/>
                    <a:pt x="21967" y="53440"/>
                  </a:cubicBezTo>
                  <a:cubicBezTo>
                    <a:pt x="16350" y="59079"/>
                    <a:pt x="8573" y="62558"/>
                    <a:pt x="0" y="62558"/>
                  </a:cubicBezTo>
                  <a:lnTo>
                    <a:pt x="0" y="62922"/>
                  </a:lnTo>
                  <a:cubicBezTo>
                    <a:pt x="17373" y="62922"/>
                    <a:pt x="31449" y="48846"/>
                    <a:pt x="31449" y="31473"/>
                  </a:cubicBezTo>
                  <a:cubicBezTo>
                    <a:pt x="31449" y="14100"/>
                    <a:pt x="17373"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p:nvPr/>
          </p:nvSpPr>
          <p:spPr>
            <a:xfrm>
              <a:off x="-120075" y="2256975"/>
              <a:ext cx="839125" cy="1678800"/>
            </a:xfrm>
            <a:custGeom>
              <a:avLst/>
              <a:gdLst/>
              <a:ahLst/>
              <a:cxnLst/>
              <a:rect l="l" t="t" r="r" b="b"/>
              <a:pathLst>
                <a:path w="33565" h="67152" extrusionOk="0">
                  <a:moveTo>
                    <a:pt x="0" y="1"/>
                  </a:moveTo>
                  <a:lnTo>
                    <a:pt x="0" y="388"/>
                  </a:lnTo>
                  <a:cubicBezTo>
                    <a:pt x="9164" y="388"/>
                    <a:pt x="17464" y="4094"/>
                    <a:pt x="23468" y="10097"/>
                  </a:cubicBezTo>
                  <a:cubicBezTo>
                    <a:pt x="29471" y="16124"/>
                    <a:pt x="33200" y="24424"/>
                    <a:pt x="33200" y="33588"/>
                  </a:cubicBezTo>
                  <a:cubicBezTo>
                    <a:pt x="33200" y="42752"/>
                    <a:pt x="29471" y="51052"/>
                    <a:pt x="23468" y="57055"/>
                  </a:cubicBezTo>
                  <a:cubicBezTo>
                    <a:pt x="17464" y="63059"/>
                    <a:pt x="9164" y="66765"/>
                    <a:pt x="0" y="66765"/>
                  </a:cubicBezTo>
                  <a:lnTo>
                    <a:pt x="0" y="67152"/>
                  </a:lnTo>
                  <a:cubicBezTo>
                    <a:pt x="18533" y="67152"/>
                    <a:pt x="33564" y="52121"/>
                    <a:pt x="33564" y="33588"/>
                  </a:cubicBezTo>
                  <a:cubicBezTo>
                    <a:pt x="33564" y="15032"/>
                    <a:pt x="18533"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8"/>
            <p:cNvSpPr/>
            <p:nvPr/>
          </p:nvSpPr>
          <p:spPr>
            <a:xfrm>
              <a:off x="-120075" y="2204125"/>
              <a:ext cx="892000" cy="1784525"/>
            </a:xfrm>
            <a:custGeom>
              <a:avLst/>
              <a:gdLst/>
              <a:ahLst/>
              <a:cxnLst/>
              <a:rect l="l" t="t" r="r" b="b"/>
              <a:pathLst>
                <a:path w="35680" h="71381" extrusionOk="0">
                  <a:moveTo>
                    <a:pt x="0" y="0"/>
                  </a:moveTo>
                  <a:lnTo>
                    <a:pt x="0" y="387"/>
                  </a:lnTo>
                  <a:cubicBezTo>
                    <a:pt x="9756" y="387"/>
                    <a:pt x="18579" y="4343"/>
                    <a:pt x="24969" y="10733"/>
                  </a:cubicBezTo>
                  <a:cubicBezTo>
                    <a:pt x="31358" y="17123"/>
                    <a:pt x="35315" y="25946"/>
                    <a:pt x="35315" y="35702"/>
                  </a:cubicBezTo>
                  <a:cubicBezTo>
                    <a:pt x="35315" y="45434"/>
                    <a:pt x="31358" y="54280"/>
                    <a:pt x="24969" y="60670"/>
                  </a:cubicBezTo>
                  <a:cubicBezTo>
                    <a:pt x="18579" y="67060"/>
                    <a:pt x="9756" y="70994"/>
                    <a:pt x="0" y="70994"/>
                  </a:cubicBezTo>
                  <a:lnTo>
                    <a:pt x="0" y="71381"/>
                  </a:lnTo>
                  <a:cubicBezTo>
                    <a:pt x="19716" y="71381"/>
                    <a:pt x="35679" y="55395"/>
                    <a:pt x="35679" y="35702"/>
                  </a:cubicBezTo>
                  <a:cubicBezTo>
                    <a:pt x="35679" y="15986"/>
                    <a:pt x="19716"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8"/>
            <p:cNvSpPr/>
            <p:nvPr/>
          </p:nvSpPr>
          <p:spPr>
            <a:xfrm>
              <a:off x="-120075" y="2151250"/>
              <a:ext cx="944850" cy="1890275"/>
            </a:xfrm>
            <a:custGeom>
              <a:avLst/>
              <a:gdLst/>
              <a:ahLst/>
              <a:cxnLst/>
              <a:rect l="l" t="t" r="r" b="b"/>
              <a:pathLst>
                <a:path w="37794" h="75611" extrusionOk="0">
                  <a:moveTo>
                    <a:pt x="0" y="0"/>
                  </a:moveTo>
                  <a:lnTo>
                    <a:pt x="0" y="387"/>
                  </a:lnTo>
                  <a:cubicBezTo>
                    <a:pt x="10324" y="387"/>
                    <a:pt x="19693" y="4571"/>
                    <a:pt x="26447" y="11348"/>
                  </a:cubicBezTo>
                  <a:cubicBezTo>
                    <a:pt x="33223" y="18124"/>
                    <a:pt x="37407" y="27470"/>
                    <a:pt x="37407" y="37817"/>
                  </a:cubicBezTo>
                  <a:cubicBezTo>
                    <a:pt x="37407" y="48141"/>
                    <a:pt x="33223" y="57510"/>
                    <a:pt x="26447" y="64263"/>
                  </a:cubicBezTo>
                  <a:cubicBezTo>
                    <a:pt x="19693" y="71040"/>
                    <a:pt x="10324" y="75224"/>
                    <a:pt x="0" y="75224"/>
                  </a:cubicBezTo>
                  <a:lnTo>
                    <a:pt x="0" y="75611"/>
                  </a:lnTo>
                  <a:cubicBezTo>
                    <a:pt x="20875" y="75611"/>
                    <a:pt x="37794" y="58692"/>
                    <a:pt x="37794" y="37817"/>
                  </a:cubicBezTo>
                  <a:cubicBezTo>
                    <a:pt x="37794" y="16942"/>
                    <a:pt x="20875"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8"/>
            <p:cNvSpPr/>
            <p:nvPr/>
          </p:nvSpPr>
          <p:spPr>
            <a:xfrm>
              <a:off x="-120075" y="2098375"/>
              <a:ext cx="997725" cy="1996025"/>
            </a:xfrm>
            <a:custGeom>
              <a:avLst/>
              <a:gdLst/>
              <a:ahLst/>
              <a:cxnLst/>
              <a:rect l="l" t="t" r="r" b="b"/>
              <a:pathLst>
                <a:path w="39909" h="79841" extrusionOk="0">
                  <a:moveTo>
                    <a:pt x="0" y="1"/>
                  </a:moveTo>
                  <a:lnTo>
                    <a:pt x="0" y="387"/>
                  </a:lnTo>
                  <a:cubicBezTo>
                    <a:pt x="10915" y="387"/>
                    <a:pt x="20807" y="4821"/>
                    <a:pt x="27948" y="11962"/>
                  </a:cubicBezTo>
                  <a:cubicBezTo>
                    <a:pt x="35111" y="19125"/>
                    <a:pt x="39522" y="29017"/>
                    <a:pt x="39522" y="39932"/>
                  </a:cubicBezTo>
                  <a:cubicBezTo>
                    <a:pt x="39522" y="50847"/>
                    <a:pt x="35111" y="60716"/>
                    <a:pt x="27948" y="67879"/>
                  </a:cubicBezTo>
                  <a:cubicBezTo>
                    <a:pt x="20807" y="75042"/>
                    <a:pt x="10915" y="79454"/>
                    <a:pt x="0" y="79454"/>
                  </a:cubicBezTo>
                  <a:lnTo>
                    <a:pt x="0" y="79840"/>
                  </a:lnTo>
                  <a:cubicBezTo>
                    <a:pt x="22035" y="79840"/>
                    <a:pt x="39909" y="61967"/>
                    <a:pt x="39909" y="39932"/>
                  </a:cubicBezTo>
                  <a:cubicBezTo>
                    <a:pt x="39909" y="17874"/>
                    <a:pt x="22035"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8"/>
            <p:cNvSpPr/>
            <p:nvPr/>
          </p:nvSpPr>
          <p:spPr>
            <a:xfrm>
              <a:off x="-120075" y="2045500"/>
              <a:ext cx="1050600" cy="2101775"/>
            </a:xfrm>
            <a:custGeom>
              <a:avLst/>
              <a:gdLst/>
              <a:ahLst/>
              <a:cxnLst/>
              <a:rect l="l" t="t" r="r" b="b"/>
              <a:pathLst>
                <a:path w="42024" h="84071" extrusionOk="0">
                  <a:moveTo>
                    <a:pt x="0" y="1"/>
                  </a:moveTo>
                  <a:lnTo>
                    <a:pt x="0" y="387"/>
                  </a:lnTo>
                  <a:cubicBezTo>
                    <a:pt x="11507" y="387"/>
                    <a:pt x="21899" y="5049"/>
                    <a:pt x="29448" y="12599"/>
                  </a:cubicBezTo>
                  <a:cubicBezTo>
                    <a:pt x="36975" y="20126"/>
                    <a:pt x="41637" y="30540"/>
                    <a:pt x="41637" y="42047"/>
                  </a:cubicBezTo>
                  <a:cubicBezTo>
                    <a:pt x="41637" y="53530"/>
                    <a:pt x="36975" y="63945"/>
                    <a:pt x="29448" y="71495"/>
                  </a:cubicBezTo>
                  <a:cubicBezTo>
                    <a:pt x="21899" y="79022"/>
                    <a:pt x="11507" y="83684"/>
                    <a:pt x="0" y="83684"/>
                  </a:cubicBezTo>
                  <a:lnTo>
                    <a:pt x="0" y="84070"/>
                  </a:lnTo>
                  <a:cubicBezTo>
                    <a:pt x="23218" y="84070"/>
                    <a:pt x="42024" y="65242"/>
                    <a:pt x="42024" y="42047"/>
                  </a:cubicBezTo>
                  <a:cubicBezTo>
                    <a:pt x="42024" y="18829"/>
                    <a:pt x="23218" y="23"/>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8"/>
            <p:cNvSpPr/>
            <p:nvPr/>
          </p:nvSpPr>
          <p:spPr>
            <a:xfrm>
              <a:off x="-120075" y="1991500"/>
              <a:ext cx="1104600" cy="2209775"/>
            </a:xfrm>
            <a:custGeom>
              <a:avLst/>
              <a:gdLst/>
              <a:ahLst/>
              <a:cxnLst/>
              <a:rect l="l" t="t" r="r" b="b"/>
              <a:pathLst>
                <a:path w="44184" h="88391" extrusionOk="0">
                  <a:moveTo>
                    <a:pt x="0" y="0"/>
                  </a:moveTo>
                  <a:lnTo>
                    <a:pt x="0" y="387"/>
                  </a:lnTo>
                  <a:cubicBezTo>
                    <a:pt x="12098" y="387"/>
                    <a:pt x="23058" y="5299"/>
                    <a:pt x="30972" y="13212"/>
                  </a:cubicBezTo>
                  <a:cubicBezTo>
                    <a:pt x="38908" y="21149"/>
                    <a:pt x="43820" y="32109"/>
                    <a:pt x="43820" y="44207"/>
                  </a:cubicBezTo>
                  <a:cubicBezTo>
                    <a:pt x="43820" y="56304"/>
                    <a:pt x="38908" y="67242"/>
                    <a:pt x="30972" y="75179"/>
                  </a:cubicBezTo>
                  <a:cubicBezTo>
                    <a:pt x="23058" y="83115"/>
                    <a:pt x="12098" y="88004"/>
                    <a:pt x="0" y="88004"/>
                  </a:cubicBezTo>
                  <a:lnTo>
                    <a:pt x="0" y="88390"/>
                  </a:lnTo>
                  <a:cubicBezTo>
                    <a:pt x="24400" y="88390"/>
                    <a:pt x="44184" y="68607"/>
                    <a:pt x="44184" y="44207"/>
                  </a:cubicBezTo>
                  <a:cubicBezTo>
                    <a:pt x="44184" y="19784"/>
                    <a:pt x="24400"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8"/>
            <p:cNvSpPr/>
            <p:nvPr/>
          </p:nvSpPr>
          <p:spPr>
            <a:xfrm>
              <a:off x="-120075" y="1940325"/>
              <a:ext cx="1156350" cy="2312675"/>
            </a:xfrm>
            <a:custGeom>
              <a:avLst/>
              <a:gdLst/>
              <a:ahLst/>
              <a:cxnLst/>
              <a:rect l="l" t="t" r="r" b="b"/>
              <a:pathLst>
                <a:path w="46254" h="92507" extrusionOk="0">
                  <a:moveTo>
                    <a:pt x="0" y="1"/>
                  </a:moveTo>
                  <a:lnTo>
                    <a:pt x="0" y="365"/>
                  </a:lnTo>
                  <a:cubicBezTo>
                    <a:pt x="12666" y="365"/>
                    <a:pt x="24127" y="5504"/>
                    <a:pt x="32427" y="13804"/>
                  </a:cubicBezTo>
                  <a:cubicBezTo>
                    <a:pt x="40727" y="22104"/>
                    <a:pt x="45867" y="33588"/>
                    <a:pt x="45867" y="46254"/>
                  </a:cubicBezTo>
                  <a:cubicBezTo>
                    <a:pt x="45867" y="58920"/>
                    <a:pt x="40727" y="70381"/>
                    <a:pt x="32427" y="78681"/>
                  </a:cubicBezTo>
                  <a:cubicBezTo>
                    <a:pt x="24127" y="86981"/>
                    <a:pt x="12666" y="92120"/>
                    <a:pt x="0" y="92120"/>
                  </a:cubicBezTo>
                  <a:lnTo>
                    <a:pt x="0" y="92507"/>
                  </a:lnTo>
                  <a:cubicBezTo>
                    <a:pt x="25537" y="92507"/>
                    <a:pt x="46253" y="71791"/>
                    <a:pt x="46253" y="46254"/>
                  </a:cubicBezTo>
                  <a:cubicBezTo>
                    <a:pt x="46253" y="20694"/>
                    <a:pt x="25537"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8"/>
            <p:cNvSpPr/>
            <p:nvPr/>
          </p:nvSpPr>
          <p:spPr>
            <a:xfrm>
              <a:off x="-120075" y="1887475"/>
              <a:ext cx="1209200" cy="2418400"/>
            </a:xfrm>
            <a:custGeom>
              <a:avLst/>
              <a:gdLst/>
              <a:ahLst/>
              <a:cxnLst/>
              <a:rect l="l" t="t" r="r" b="b"/>
              <a:pathLst>
                <a:path w="48368" h="96736" extrusionOk="0">
                  <a:moveTo>
                    <a:pt x="0" y="0"/>
                  </a:moveTo>
                  <a:lnTo>
                    <a:pt x="0" y="364"/>
                  </a:lnTo>
                  <a:cubicBezTo>
                    <a:pt x="13258" y="364"/>
                    <a:pt x="25241" y="5753"/>
                    <a:pt x="33928" y="14417"/>
                  </a:cubicBezTo>
                  <a:cubicBezTo>
                    <a:pt x="42615" y="23104"/>
                    <a:pt x="47981" y="35110"/>
                    <a:pt x="47981" y="48368"/>
                  </a:cubicBezTo>
                  <a:cubicBezTo>
                    <a:pt x="47981" y="61602"/>
                    <a:pt x="42615" y="73609"/>
                    <a:pt x="33928" y="82296"/>
                  </a:cubicBezTo>
                  <a:cubicBezTo>
                    <a:pt x="25241" y="90982"/>
                    <a:pt x="13258" y="96349"/>
                    <a:pt x="0" y="96349"/>
                  </a:cubicBezTo>
                  <a:lnTo>
                    <a:pt x="0" y="96736"/>
                  </a:lnTo>
                  <a:cubicBezTo>
                    <a:pt x="26697" y="96736"/>
                    <a:pt x="48368" y="75064"/>
                    <a:pt x="48368" y="48368"/>
                  </a:cubicBezTo>
                  <a:cubicBezTo>
                    <a:pt x="48368" y="21648"/>
                    <a:pt x="26697"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9"/>
          <p:cNvSpPr/>
          <p:nvPr/>
        </p:nvSpPr>
        <p:spPr>
          <a:xfrm>
            <a:off x="1529640" y="974615"/>
            <a:ext cx="2125200" cy="4002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FFFF"/>
                </a:solidFill>
                <a:latin typeface="Montserrat"/>
                <a:ea typeface="Montserrat"/>
                <a:cs typeface="Montserrat"/>
                <a:sym typeface="Montserrat"/>
              </a:rPr>
              <a:t>Télécharger Python</a:t>
            </a:r>
            <a:endParaRPr b="1">
              <a:solidFill>
                <a:srgbClr val="FFFFFF"/>
              </a:solidFill>
              <a:latin typeface="Montserrat"/>
              <a:ea typeface="Montserrat"/>
              <a:cs typeface="Montserrat"/>
              <a:sym typeface="Montserrat"/>
            </a:endParaRPr>
          </a:p>
        </p:txBody>
      </p:sp>
      <p:sp>
        <p:nvSpPr>
          <p:cNvPr id="190" name="Google Shape;190;p19"/>
          <p:cNvSpPr txBox="1">
            <a:spLocks noGrp="1"/>
          </p:cNvSpPr>
          <p:nvPr>
            <p:ph type="title"/>
          </p:nvPr>
        </p:nvSpPr>
        <p:spPr>
          <a:xfrm>
            <a:off x="368700" y="209925"/>
            <a:ext cx="8326800" cy="67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2600" b="1">
                <a:solidFill>
                  <a:srgbClr val="3478AF"/>
                </a:solidFill>
                <a:latin typeface="Montserrat"/>
                <a:ea typeface="Montserrat"/>
                <a:cs typeface="Montserrat"/>
                <a:sym typeface="Montserrat"/>
              </a:rPr>
              <a:t>Installer Python et IDEs</a:t>
            </a:r>
            <a:endParaRPr sz="2600" b="1">
              <a:solidFill>
                <a:srgbClr val="3478AF"/>
              </a:solidFill>
              <a:latin typeface="Montserrat"/>
              <a:ea typeface="Montserrat"/>
              <a:cs typeface="Montserrat"/>
              <a:sym typeface="Montserrat"/>
            </a:endParaRPr>
          </a:p>
        </p:txBody>
      </p:sp>
      <p:pic>
        <p:nvPicPr>
          <p:cNvPr id="191" name="Google Shape;191;p19" title="3a0520200192b59e8075dc5e8f420b04.png"/>
          <p:cNvPicPr preferRelativeResize="0"/>
          <p:nvPr/>
        </p:nvPicPr>
        <p:blipFill>
          <a:blip r:embed="rId3">
            <a:alphaModFix/>
          </a:blip>
          <a:stretch>
            <a:fillRect/>
          </a:stretch>
        </p:blipFill>
        <p:spPr>
          <a:xfrm>
            <a:off x="4652467" y="1465400"/>
            <a:ext cx="4165800" cy="2212800"/>
          </a:xfrm>
          <a:prstGeom prst="roundRect">
            <a:avLst>
              <a:gd name="adj" fmla="val 16667"/>
            </a:avLst>
          </a:prstGeom>
          <a:noFill/>
          <a:ln w="19050" cap="flat" cmpd="sng">
            <a:solidFill>
              <a:srgbClr val="3478AF"/>
            </a:solidFill>
            <a:prstDash val="solid"/>
            <a:round/>
            <a:headEnd type="none" w="sm" len="sm"/>
            <a:tailEnd type="none" w="sm" len="sm"/>
          </a:ln>
        </p:spPr>
      </p:pic>
      <p:sp>
        <p:nvSpPr>
          <p:cNvPr id="192" name="Google Shape;192;p19"/>
          <p:cNvSpPr/>
          <p:nvPr/>
        </p:nvSpPr>
        <p:spPr>
          <a:xfrm>
            <a:off x="1011065" y="974615"/>
            <a:ext cx="430200" cy="400200"/>
          </a:xfrm>
          <a:prstGeom prst="ellipse">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FFFF"/>
                </a:solidFill>
                <a:latin typeface="Montserrat"/>
                <a:ea typeface="Montserrat"/>
                <a:cs typeface="Montserrat"/>
                <a:sym typeface="Montserrat"/>
              </a:rPr>
              <a:t>1</a:t>
            </a:r>
            <a:endParaRPr b="1">
              <a:solidFill>
                <a:srgbClr val="FFFFFF"/>
              </a:solidFill>
              <a:latin typeface="Montserrat"/>
              <a:ea typeface="Montserrat"/>
              <a:cs typeface="Montserrat"/>
              <a:sym typeface="Montserrat"/>
            </a:endParaRPr>
          </a:p>
        </p:txBody>
      </p:sp>
      <p:sp>
        <p:nvSpPr>
          <p:cNvPr id="193" name="Google Shape;193;p19"/>
          <p:cNvSpPr/>
          <p:nvPr/>
        </p:nvSpPr>
        <p:spPr>
          <a:xfrm>
            <a:off x="5932067" y="974623"/>
            <a:ext cx="2125200" cy="4002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FFFF"/>
                </a:solidFill>
                <a:latin typeface="Montserrat"/>
                <a:ea typeface="Montserrat"/>
                <a:cs typeface="Montserrat"/>
                <a:sym typeface="Montserrat"/>
              </a:rPr>
              <a:t>Lancer l’installation</a:t>
            </a:r>
            <a:endParaRPr b="1">
              <a:solidFill>
                <a:srgbClr val="FFFFFF"/>
              </a:solidFill>
              <a:latin typeface="Montserrat"/>
              <a:ea typeface="Montserrat"/>
              <a:cs typeface="Montserrat"/>
              <a:sym typeface="Montserrat"/>
            </a:endParaRPr>
          </a:p>
        </p:txBody>
      </p:sp>
      <p:sp>
        <p:nvSpPr>
          <p:cNvPr id="194" name="Google Shape;194;p19"/>
          <p:cNvSpPr/>
          <p:nvPr/>
        </p:nvSpPr>
        <p:spPr>
          <a:xfrm>
            <a:off x="5413492" y="974623"/>
            <a:ext cx="430200" cy="400200"/>
          </a:xfrm>
          <a:prstGeom prst="ellipse">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FFFF"/>
                </a:solidFill>
                <a:latin typeface="Montserrat"/>
                <a:ea typeface="Montserrat"/>
                <a:cs typeface="Montserrat"/>
                <a:sym typeface="Montserrat"/>
              </a:rPr>
              <a:t>2</a:t>
            </a:r>
            <a:endParaRPr b="1">
              <a:solidFill>
                <a:srgbClr val="FFFFFF"/>
              </a:solidFill>
              <a:latin typeface="Montserrat"/>
              <a:ea typeface="Montserrat"/>
              <a:cs typeface="Montserrat"/>
              <a:sym typeface="Montserrat"/>
            </a:endParaRPr>
          </a:p>
        </p:txBody>
      </p:sp>
      <p:sp>
        <p:nvSpPr>
          <p:cNvPr id="195" name="Google Shape;195;p19"/>
          <p:cNvSpPr/>
          <p:nvPr/>
        </p:nvSpPr>
        <p:spPr>
          <a:xfrm>
            <a:off x="250050" y="3817921"/>
            <a:ext cx="4165800" cy="1172100"/>
          </a:xfrm>
          <a:prstGeom prst="roundRect">
            <a:avLst>
              <a:gd name="adj" fmla="val 16667"/>
            </a:avLst>
          </a:prstGeom>
          <a:solidFill>
            <a:schemeClr val="lt1"/>
          </a:solidFill>
          <a:ln w="19050" cap="flat" cmpd="sng">
            <a:solidFill>
              <a:srgbClr val="3478AF"/>
            </a:solidFill>
            <a:prstDash val="solid"/>
            <a:round/>
            <a:headEnd type="none" w="sm" len="sm"/>
            <a:tailEnd type="none" w="sm" len="sm"/>
          </a:ln>
        </p:spPr>
        <p:txBody>
          <a:bodyPr spcFirstLastPara="1" wrap="square" lIns="91425" tIns="91425" rIns="91425" bIns="91425" anchor="t" anchorCtr="0">
            <a:noAutofit/>
          </a:bodyPr>
          <a:lstStyle/>
          <a:p>
            <a:pPr marL="457200" lvl="0" indent="-304800" algn="l" rtl="0">
              <a:spcBef>
                <a:spcPts val="0"/>
              </a:spcBef>
              <a:spcAft>
                <a:spcPts val="0"/>
              </a:spcAft>
              <a:buClr>
                <a:schemeClr val="dk2"/>
              </a:buClr>
              <a:buSzPts val="1200"/>
              <a:buFont typeface="Montserrat"/>
              <a:buChar char="●"/>
            </a:pPr>
            <a:r>
              <a:rPr lang="fr" sz="1200" b="1">
                <a:solidFill>
                  <a:schemeClr val="dk2"/>
                </a:solidFill>
                <a:latin typeface="Montserrat"/>
                <a:ea typeface="Montserrat"/>
                <a:cs typeface="Montserrat"/>
                <a:sym typeface="Montserrat"/>
              </a:rPr>
              <a:t>Visiter </a:t>
            </a:r>
            <a:r>
              <a:rPr lang="fr" sz="1200" b="1" u="sng">
                <a:solidFill>
                  <a:srgbClr val="0E11E5"/>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python.org/downloads</a:t>
            </a:r>
            <a:r>
              <a:rPr lang="fr" sz="1200" b="1">
                <a:solidFill>
                  <a:schemeClr val="dk2"/>
                </a:solidFill>
                <a:latin typeface="Montserrat"/>
                <a:ea typeface="Montserrat"/>
                <a:cs typeface="Montserrat"/>
                <a:sym typeface="Montserrat"/>
              </a:rPr>
              <a:t>.</a:t>
            </a:r>
            <a:r>
              <a:rPr lang="fr" sz="1200" b="1">
                <a:solidFill>
                  <a:srgbClr val="0E11E5"/>
                </a:solidFill>
                <a:latin typeface="Montserrat"/>
                <a:ea typeface="Montserrat"/>
                <a:cs typeface="Montserrat"/>
                <a:sym typeface="Montserrat"/>
              </a:rPr>
              <a:t> </a:t>
            </a:r>
            <a:endParaRPr sz="1200" b="1">
              <a:solidFill>
                <a:srgbClr val="0E11E5"/>
              </a:solidFill>
              <a:latin typeface="Montserrat"/>
              <a:ea typeface="Montserrat"/>
              <a:cs typeface="Montserrat"/>
              <a:sym typeface="Montserrat"/>
            </a:endParaRPr>
          </a:p>
          <a:p>
            <a:pPr marL="457200" lvl="0" indent="-304800" algn="l" rtl="0">
              <a:spcBef>
                <a:spcPts val="0"/>
              </a:spcBef>
              <a:spcAft>
                <a:spcPts val="0"/>
              </a:spcAft>
              <a:buClr>
                <a:schemeClr val="dk2"/>
              </a:buClr>
              <a:buSzPts val="1200"/>
              <a:buFont typeface="Montserrat"/>
              <a:buChar char="●"/>
            </a:pPr>
            <a:r>
              <a:rPr lang="fr" sz="1200" b="1">
                <a:solidFill>
                  <a:schemeClr val="dk2"/>
                </a:solidFill>
                <a:latin typeface="Montserrat"/>
                <a:ea typeface="Montserrat"/>
                <a:cs typeface="Montserrat"/>
                <a:sym typeface="Montserrat"/>
              </a:rPr>
              <a:t>Cliquez sur le bouton “Download Python X.X.X”.</a:t>
            </a:r>
            <a:endParaRPr sz="1200" b="1">
              <a:solidFill>
                <a:schemeClr val="dk2"/>
              </a:solidFill>
              <a:latin typeface="Montserrat"/>
              <a:ea typeface="Montserrat"/>
              <a:cs typeface="Montserrat"/>
              <a:sym typeface="Montserrat"/>
            </a:endParaRPr>
          </a:p>
          <a:p>
            <a:pPr marL="457200" lvl="0" indent="-304800" algn="l" rtl="0">
              <a:spcBef>
                <a:spcPts val="0"/>
              </a:spcBef>
              <a:spcAft>
                <a:spcPts val="0"/>
              </a:spcAft>
              <a:buClr>
                <a:schemeClr val="dk2"/>
              </a:buClr>
              <a:buSzPts val="1200"/>
              <a:buFont typeface="Montserrat"/>
              <a:buChar char="●"/>
            </a:pPr>
            <a:r>
              <a:rPr lang="fr" sz="1200" b="1">
                <a:solidFill>
                  <a:schemeClr val="dk2"/>
                </a:solidFill>
                <a:latin typeface="Montserrat"/>
                <a:ea typeface="Montserrat"/>
                <a:cs typeface="Montserrat"/>
                <a:sym typeface="Montserrat"/>
              </a:rPr>
              <a:t>Choisissez la version  stable.</a:t>
            </a:r>
            <a:endParaRPr sz="1200" b="1">
              <a:solidFill>
                <a:schemeClr val="dk2"/>
              </a:solidFill>
              <a:latin typeface="Montserrat"/>
              <a:ea typeface="Montserrat"/>
              <a:cs typeface="Montserrat"/>
              <a:sym typeface="Montserrat"/>
            </a:endParaRPr>
          </a:p>
        </p:txBody>
      </p:sp>
      <p:sp>
        <p:nvSpPr>
          <p:cNvPr id="196" name="Google Shape;196;p19"/>
          <p:cNvSpPr/>
          <p:nvPr/>
        </p:nvSpPr>
        <p:spPr>
          <a:xfrm>
            <a:off x="4652467" y="3817925"/>
            <a:ext cx="4165800" cy="1172100"/>
          </a:xfrm>
          <a:prstGeom prst="roundRect">
            <a:avLst>
              <a:gd name="adj" fmla="val 16667"/>
            </a:avLst>
          </a:prstGeom>
          <a:solidFill>
            <a:schemeClr val="lt1"/>
          </a:solidFill>
          <a:ln w="19050" cap="flat" cmpd="sng">
            <a:solidFill>
              <a:srgbClr val="3478AF"/>
            </a:solidFill>
            <a:prstDash val="solid"/>
            <a:round/>
            <a:headEnd type="none" w="sm" len="sm"/>
            <a:tailEnd type="none" w="sm" len="sm"/>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2"/>
              </a:buClr>
              <a:buSzPts val="1200"/>
              <a:buFont typeface="Montserrat"/>
              <a:buChar char="●"/>
            </a:pPr>
            <a:r>
              <a:rPr lang="fr" sz="1200" b="1">
                <a:solidFill>
                  <a:schemeClr val="dk1"/>
                </a:solidFill>
                <a:latin typeface="Montserrat"/>
                <a:ea typeface="Montserrat"/>
                <a:cs typeface="Montserrat"/>
                <a:sym typeface="Montserrat"/>
              </a:rPr>
              <a:t>Windows</a:t>
            </a:r>
            <a:r>
              <a:rPr lang="fr" sz="1200" b="1">
                <a:solidFill>
                  <a:schemeClr val="dk2"/>
                </a:solidFill>
                <a:latin typeface="Montserrat"/>
                <a:ea typeface="Montserrat"/>
                <a:cs typeface="Montserrat"/>
                <a:sym typeface="Montserrat"/>
              </a:rPr>
              <a:t>: Double-cliquez sur le fichier .exe ( cochez Add Python to PATH").</a:t>
            </a:r>
            <a:endParaRPr sz="1200" b="1">
              <a:solidFill>
                <a:schemeClr val="dk2"/>
              </a:solidFill>
              <a:latin typeface="Montserrat"/>
              <a:ea typeface="Montserrat"/>
              <a:cs typeface="Montserrat"/>
              <a:sym typeface="Montserrat"/>
            </a:endParaRPr>
          </a:p>
          <a:p>
            <a:pPr marL="457200" marR="0" lvl="0" indent="-304800" algn="l" rtl="0">
              <a:lnSpc>
                <a:spcPct val="100000"/>
              </a:lnSpc>
              <a:spcBef>
                <a:spcPts val="0"/>
              </a:spcBef>
              <a:spcAft>
                <a:spcPts val="0"/>
              </a:spcAft>
              <a:buClr>
                <a:schemeClr val="dk2"/>
              </a:buClr>
              <a:buSzPts val="1200"/>
              <a:buFont typeface="Montserrat"/>
              <a:buChar char="●"/>
            </a:pPr>
            <a:r>
              <a:rPr lang="fr" sz="1200" b="1">
                <a:solidFill>
                  <a:schemeClr val="dk1"/>
                </a:solidFill>
                <a:latin typeface="Montserrat"/>
                <a:ea typeface="Montserrat"/>
                <a:cs typeface="Montserrat"/>
                <a:sym typeface="Montserrat"/>
              </a:rPr>
              <a:t>macOS</a:t>
            </a:r>
            <a:r>
              <a:rPr lang="fr" sz="1200" b="1">
                <a:solidFill>
                  <a:schemeClr val="dk2"/>
                </a:solidFill>
                <a:latin typeface="Montserrat"/>
                <a:ea typeface="Montserrat"/>
                <a:cs typeface="Montserrat"/>
                <a:sym typeface="Montserrat"/>
              </a:rPr>
              <a:t>: Ouvrez le fichier .pkg téléchargé.</a:t>
            </a:r>
            <a:endParaRPr sz="1200" b="1">
              <a:solidFill>
                <a:schemeClr val="dk2"/>
              </a:solidFill>
              <a:latin typeface="Montserrat"/>
              <a:ea typeface="Montserrat"/>
              <a:cs typeface="Montserrat"/>
              <a:sym typeface="Montserrat"/>
            </a:endParaRPr>
          </a:p>
          <a:p>
            <a:pPr marL="457200" marR="0" lvl="0" indent="-304800" algn="l" rtl="0">
              <a:lnSpc>
                <a:spcPct val="100000"/>
              </a:lnSpc>
              <a:spcBef>
                <a:spcPts val="0"/>
              </a:spcBef>
              <a:spcAft>
                <a:spcPts val="0"/>
              </a:spcAft>
              <a:buClr>
                <a:schemeClr val="dk2"/>
              </a:buClr>
              <a:buSzPts val="1200"/>
              <a:buFont typeface="Montserrat"/>
              <a:buChar char="●"/>
            </a:pPr>
            <a:r>
              <a:rPr lang="fr" sz="1200" b="1">
                <a:solidFill>
                  <a:schemeClr val="dk1"/>
                </a:solidFill>
                <a:latin typeface="Montserrat"/>
                <a:ea typeface="Montserrat"/>
                <a:cs typeface="Montserrat"/>
                <a:sym typeface="Montserrat"/>
              </a:rPr>
              <a:t>Linux</a:t>
            </a:r>
            <a:r>
              <a:rPr lang="fr" sz="1200" b="1">
                <a:solidFill>
                  <a:schemeClr val="dk2"/>
                </a:solidFill>
                <a:latin typeface="Montserrat"/>
                <a:ea typeface="Montserrat"/>
                <a:cs typeface="Montserrat"/>
                <a:sym typeface="Montserrat"/>
              </a:rPr>
              <a:t>: Utilisez le gestionnaire de paquets ou compilez.</a:t>
            </a:r>
            <a:endParaRPr sz="1200" b="1">
              <a:solidFill>
                <a:schemeClr val="dk2"/>
              </a:solidFill>
              <a:latin typeface="Montserrat"/>
              <a:ea typeface="Montserrat"/>
              <a:cs typeface="Montserrat"/>
              <a:sym typeface="Montserrat"/>
            </a:endParaRPr>
          </a:p>
        </p:txBody>
      </p:sp>
      <p:grpSp>
        <p:nvGrpSpPr>
          <p:cNvPr id="197" name="Google Shape;197;p19"/>
          <p:cNvGrpSpPr/>
          <p:nvPr/>
        </p:nvGrpSpPr>
        <p:grpSpPr>
          <a:xfrm rot="8261943">
            <a:off x="8455638" y="-562219"/>
            <a:ext cx="820717" cy="1645549"/>
            <a:chOff x="-120075" y="1887475"/>
            <a:chExt cx="1209200" cy="2418400"/>
          </a:xfrm>
        </p:grpSpPr>
        <p:sp>
          <p:nvSpPr>
            <p:cNvPr id="198" name="Google Shape;198;p19"/>
            <p:cNvSpPr/>
            <p:nvPr/>
          </p:nvSpPr>
          <p:spPr>
            <a:xfrm>
              <a:off x="-120075" y="2521350"/>
              <a:ext cx="575325" cy="1150650"/>
            </a:xfrm>
            <a:custGeom>
              <a:avLst/>
              <a:gdLst/>
              <a:ahLst/>
              <a:cxnLst/>
              <a:rect l="l" t="t" r="r" b="b"/>
              <a:pathLst>
                <a:path w="23013" h="46026" extrusionOk="0">
                  <a:moveTo>
                    <a:pt x="0" y="0"/>
                  </a:moveTo>
                  <a:lnTo>
                    <a:pt x="0" y="387"/>
                  </a:lnTo>
                  <a:cubicBezTo>
                    <a:pt x="6254" y="387"/>
                    <a:pt x="11893" y="2911"/>
                    <a:pt x="15986" y="7004"/>
                  </a:cubicBezTo>
                  <a:cubicBezTo>
                    <a:pt x="20102" y="11097"/>
                    <a:pt x="22626" y="16759"/>
                    <a:pt x="22626" y="23013"/>
                  </a:cubicBezTo>
                  <a:cubicBezTo>
                    <a:pt x="22626" y="29266"/>
                    <a:pt x="20102" y="34906"/>
                    <a:pt x="15986" y="38999"/>
                  </a:cubicBezTo>
                  <a:cubicBezTo>
                    <a:pt x="11893" y="43092"/>
                    <a:pt x="6254" y="45639"/>
                    <a:pt x="0" y="45639"/>
                  </a:cubicBezTo>
                  <a:lnTo>
                    <a:pt x="0" y="46026"/>
                  </a:lnTo>
                  <a:cubicBezTo>
                    <a:pt x="12712" y="46026"/>
                    <a:pt x="23013" y="35702"/>
                    <a:pt x="23013" y="23013"/>
                  </a:cubicBezTo>
                  <a:cubicBezTo>
                    <a:pt x="23013" y="10301"/>
                    <a:pt x="12712"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a:off x="-120075" y="2468475"/>
              <a:ext cx="628200" cy="1255825"/>
            </a:xfrm>
            <a:custGeom>
              <a:avLst/>
              <a:gdLst/>
              <a:ahLst/>
              <a:cxnLst/>
              <a:rect l="l" t="t" r="r" b="b"/>
              <a:pathLst>
                <a:path w="25128" h="50233" extrusionOk="0">
                  <a:moveTo>
                    <a:pt x="0" y="0"/>
                  </a:moveTo>
                  <a:lnTo>
                    <a:pt x="0" y="387"/>
                  </a:lnTo>
                  <a:cubicBezTo>
                    <a:pt x="6822" y="387"/>
                    <a:pt x="13007" y="3138"/>
                    <a:pt x="17487" y="7618"/>
                  </a:cubicBezTo>
                  <a:cubicBezTo>
                    <a:pt x="21967" y="12098"/>
                    <a:pt x="24741" y="18283"/>
                    <a:pt x="24741" y="25128"/>
                  </a:cubicBezTo>
                  <a:cubicBezTo>
                    <a:pt x="24741" y="31950"/>
                    <a:pt x="21967" y="38135"/>
                    <a:pt x="17487" y="42615"/>
                  </a:cubicBezTo>
                  <a:cubicBezTo>
                    <a:pt x="13007" y="47095"/>
                    <a:pt x="6822" y="49869"/>
                    <a:pt x="0" y="49869"/>
                  </a:cubicBezTo>
                  <a:lnTo>
                    <a:pt x="0" y="50233"/>
                  </a:lnTo>
                  <a:cubicBezTo>
                    <a:pt x="13871" y="50233"/>
                    <a:pt x="25128" y="38999"/>
                    <a:pt x="25128" y="25128"/>
                  </a:cubicBezTo>
                  <a:cubicBezTo>
                    <a:pt x="25128" y="11256"/>
                    <a:pt x="13871"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a:off x="-120075" y="2415600"/>
              <a:ext cx="680500" cy="1361575"/>
            </a:xfrm>
            <a:custGeom>
              <a:avLst/>
              <a:gdLst/>
              <a:ahLst/>
              <a:cxnLst/>
              <a:rect l="l" t="t" r="r" b="b"/>
              <a:pathLst>
                <a:path w="27220" h="54463" extrusionOk="0">
                  <a:moveTo>
                    <a:pt x="0" y="0"/>
                  </a:moveTo>
                  <a:lnTo>
                    <a:pt x="0" y="387"/>
                  </a:lnTo>
                  <a:cubicBezTo>
                    <a:pt x="7413" y="387"/>
                    <a:pt x="14122" y="3389"/>
                    <a:pt x="18988" y="8255"/>
                  </a:cubicBezTo>
                  <a:cubicBezTo>
                    <a:pt x="23854" y="13099"/>
                    <a:pt x="26856" y="19830"/>
                    <a:pt x="26856" y="27243"/>
                  </a:cubicBezTo>
                  <a:cubicBezTo>
                    <a:pt x="26856" y="34656"/>
                    <a:pt x="23854" y="41364"/>
                    <a:pt x="18988" y="46231"/>
                  </a:cubicBezTo>
                  <a:cubicBezTo>
                    <a:pt x="14122" y="51097"/>
                    <a:pt x="7413" y="54099"/>
                    <a:pt x="0" y="54099"/>
                  </a:cubicBezTo>
                  <a:lnTo>
                    <a:pt x="0" y="54462"/>
                  </a:lnTo>
                  <a:cubicBezTo>
                    <a:pt x="15031" y="54462"/>
                    <a:pt x="27220" y="42274"/>
                    <a:pt x="27220" y="27243"/>
                  </a:cubicBezTo>
                  <a:cubicBezTo>
                    <a:pt x="27220" y="12189"/>
                    <a:pt x="15031"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a:off x="-120075" y="2362725"/>
              <a:ext cx="733375" cy="1467325"/>
            </a:xfrm>
            <a:custGeom>
              <a:avLst/>
              <a:gdLst/>
              <a:ahLst/>
              <a:cxnLst/>
              <a:rect l="l" t="t" r="r" b="b"/>
              <a:pathLst>
                <a:path w="29335" h="58693" extrusionOk="0">
                  <a:moveTo>
                    <a:pt x="0" y="1"/>
                  </a:moveTo>
                  <a:lnTo>
                    <a:pt x="0" y="387"/>
                  </a:lnTo>
                  <a:cubicBezTo>
                    <a:pt x="8005" y="387"/>
                    <a:pt x="15236" y="3616"/>
                    <a:pt x="20489" y="8869"/>
                  </a:cubicBezTo>
                  <a:cubicBezTo>
                    <a:pt x="25719" y="14099"/>
                    <a:pt x="28971" y="21353"/>
                    <a:pt x="28971" y="29358"/>
                  </a:cubicBezTo>
                  <a:cubicBezTo>
                    <a:pt x="28971" y="37362"/>
                    <a:pt x="25719" y="44594"/>
                    <a:pt x="20489" y="49824"/>
                  </a:cubicBezTo>
                  <a:cubicBezTo>
                    <a:pt x="15236" y="55077"/>
                    <a:pt x="8005" y="58328"/>
                    <a:pt x="0" y="58328"/>
                  </a:cubicBezTo>
                  <a:lnTo>
                    <a:pt x="0" y="58692"/>
                  </a:lnTo>
                  <a:cubicBezTo>
                    <a:pt x="16214" y="58692"/>
                    <a:pt x="29335" y="45549"/>
                    <a:pt x="29335" y="29358"/>
                  </a:cubicBezTo>
                  <a:cubicBezTo>
                    <a:pt x="29335" y="13144"/>
                    <a:pt x="16214"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20075" y="2309850"/>
              <a:ext cx="786250" cy="1573075"/>
            </a:xfrm>
            <a:custGeom>
              <a:avLst/>
              <a:gdLst/>
              <a:ahLst/>
              <a:cxnLst/>
              <a:rect l="l" t="t" r="r" b="b"/>
              <a:pathLst>
                <a:path w="31450" h="62923" extrusionOk="0">
                  <a:moveTo>
                    <a:pt x="0" y="1"/>
                  </a:moveTo>
                  <a:lnTo>
                    <a:pt x="0" y="387"/>
                  </a:lnTo>
                  <a:cubicBezTo>
                    <a:pt x="8573" y="387"/>
                    <a:pt x="16350" y="3867"/>
                    <a:pt x="21967" y="9483"/>
                  </a:cubicBezTo>
                  <a:cubicBezTo>
                    <a:pt x="27606" y="15123"/>
                    <a:pt x="31086" y="22877"/>
                    <a:pt x="31086" y="31473"/>
                  </a:cubicBezTo>
                  <a:cubicBezTo>
                    <a:pt x="31086" y="40046"/>
                    <a:pt x="27606" y="47823"/>
                    <a:pt x="21967" y="53440"/>
                  </a:cubicBezTo>
                  <a:cubicBezTo>
                    <a:pt x="16350" y="59079"/>
                    <a:pt x="8573" y="62558"/>
                    <a:pt x="0" y="62558"/>
                  </a:cubicBezTo>
                  <a:lnTo>
                    <a:pt x="0" y="62922"/>
                  </a:lnTo>
                  <a:cubicBezTo>
                    <a:pt x="17373" y="62922"/>
                    <a:pt x="31449" y="48846"/>
                    <a:pt x="31449" y="31473"/>
                  </a:cubicBezTo>
                  <a:cubicBezTo>
                    <a:pt x="31449" y="14100"/>
                    <a:pt x="17373"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20075" y="2256975"/>
              <a:ext cx="839125" cy="1678800"/>
            </a:xfrm>
            <a:custGeom>
              <a:avLst/>
              <a:gdLst/>
              <a:ahLst/>
              <a:cxnLst/>
              <a:rect l="l" t="t" r="r" b="b"/>
              <a:pathLst>
                <a:path w="33565" h="67152" extrusionOk="0">
                  <a:moveTo>
                    <a:pt x="0" y="1"/>
                  </a:moveTo>
                  <a:lnTo>
                    <a:pt x="0" y="388"/>
                  </a:lnTo>
                  <a:cubicBezTo>
                    <a:pt x="9164" y="388"/>
                    <a:pt x="17464" y="4094"/>
                    <a:pt x="23468" y="10097"/>
                  </a:cubicBezTo>
                  <a:cubicBezTo>
                    <a:pt x="29471" y="16124"/>
                    <a:pt x="33200" y="24424"/>
                    <a:pt x="33200" y="33588"/>
                  </a:cubicBezTo>
                  <a:cubicBezTo>
                    <a:pt x="33200" y="42752"/>
                    <a:pt x="29471" y="51052"/>
                    <a:pt x="23468" y="57055"/>
                  </a:cubicBezTo>
                  <a:cubicBezTo>
                    <a:pt x="17464" y="63059"/>
                    <a:pt x="9164" y="66765"/>
                    <a:pt x="0" y="66765"/>
                  </a:cubicBezTo>
                  <a:lnTo>
                    <a:pt x="0" y="67152"/>
                  </a:lnTo>
                  <a:cubicBezTo>
                    <a:pt x="18533" y="67152"/>
                    <a:pt x="33564" y="52121"/>
                    <a:pt x="33564" y="33588"/>
                  </a:cubicBezTo>
                  <a:cubicBezTo>
                    <a:pt x="33564" y="15032"/>
                    <a:pt x="18533"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a:off x="-120075" y="2204125"/>
              <a:ext cx="892000" cy="1784525"/>
            </a:xfrm>
            <a:custGeom>
              <a:avLst/>
              <a:gdLst/>
              <a:ahLst/>
              <a:cxnLst/>
              <a:rect l="l" t="t" r="r" b="b"/>
              <a:pathLst>
                <a:path w="35680" h="71381" extrusionOk="0">
                  <a:moveTo>
                    <a:pt x="0" y="0"/>
                  </a:moveTo>
                  <a:lnTo>
                    <a:pt x="0" y="387"/>
                  </a:lnTo>
                  <a:cubicBezTo>
                    <a:pt x="9756" y="387"/>
                    <a:pt x="18579" y="4343"/>
                    <a:pt x="24969" y="10733"/>
                  </a:cubicBezTo>
                  <a:cubicBezTo>
                    <a:pt x="31358" y="17123"/>
                    <a:pt x="35315" y="25946"/>
                    <a:pt x="35315" y="35702"/>
                  </a:cubicBezTo>
                  <a:cubicBezTo>
                    <a:pt x="35315" y="45434"/>
                    <a:pt x="31358" y="54280"/>
                    <a:pt x="24969" y="60670"/>
                  </a:cubicBezTo>
                  <a:cubicBezTo>
                    <a:pt x="18579" y="67060"/>
                    <a:pt x="9756" y="70994"/>
                    <a:pt x="0" y="70994"/>
                  </a:cubicBezTo>
                  <a:lnTo>
                    <a:pt x="0" y="71381"/>
                  </a:lnTo>
                  <a:cubicBezTo>
                    <a:pt x="19716" y="71381"/>
                    <a:pt x="35679" y="55395"/>
                    <a:pt x="35679" y="35702"/>
                  </a:cubicBezTo>
                  <a:cubicBezTo>
                    <a:pt x="35679" y="15986"/>
                    <a:pt x="19716"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120075" y="2151250"/>
              <a:ext cx="944850" cy="1890275"/>
            </a:xfrm>
            <a:custGeom>
              <a:avLst/>
              <a:gdLst/>
              <a:ahLst/>
              <a:cxnLst/>
              <a:rect l="l" t="t" r="r" b="b"/>
              <a:pathLst>
                <a:path w="37794" h="75611" extrusionOk="0">
                  <a:moveTo>
                    <a:pt x="0" y="0"/>
                  </a:moveTo>
                  <a:lnTo>
                    <a:pt x="0" y="387"/>
                  </a:lnTo>
                  <a:cubicBezTo>
                    <a:pt x="10324" y="387"/>
                    <a:pt x="19693" y="4571"/>
                    <a:pt x="26447" y="11348"/>
                  </a:cubicBezTo>
                  <a:cubicBezTo>
                    <a:pt x="33223" y="18124"/>
                    <a:pt x="37407" y="27470"/>
                    <a:pt x="37407" y="37817"/>
                  </a:cubicBezTo>
                  <a:cubicBezTo>
                    <a:pt x="37407" y="48141"/>
                    <a:pt x="33223" y="57510"/>
                    <a:pt x="26447" y="64263"/>
                  </a:cubicBezTo>
                  <a:cubicBezTo>
                    <a:pt x="19693" y="71040"/>
                    <a:pt x="10324" y="75224"/>
                    <a:pt x="0" y="75224"/>
                  </a:cubicBezTo>
                  <a:lnTo>
                    <a:pt x="0" y="75611"/>
                  </a:lnTo>
                  <a:cubicBezTo>
                    <a:pt x="20875" y="75611"/>
                    <a:pt x="37794" y="58692"/>
                    <a:pt x="37794" y="37817"/>
                  </a:cubicBezTo>
                  <a:cubicBezTo>
                    <a:pt x="37794" y="16942"/>
                    <a:pt x="20875"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a:off x="-120075" y="2098375"/>
              <a:ext cx="997725" cy="1996025"/>
            </a:xfrm>
            <a:custGeom>
              <a:avLst/>
              <a:gdLst/>
              <a:ahLst/>
              <a:cxnLst/>
              <a:rect l="l" t="t" r="r" b="b"/>
              <a:pathLst>
                <a:path w="39909" h="79841" extrusionOk="0">
                  <a:moveTo>
                    <a:pt x="0" y="1"/>
                  </a:moveTo>
                  <a:lnTo>
                    <a:pt x="0" y="387"/>
                  </a:lnTo>
                  <a:cubicBezTo>
                    <a:pt x="10915" y="387"/>
                    <a:pt x="20807" y="4821"/>
                    <a:pt x="27948" y="11962"/>
                  </a:cubicBezTo>
                  <a:cubicBezTo>
                    <a:pt x="35111" y="19125"/>
                    <a:pt x="39522" y="29017"/>
                    <a:pt x="39522" y="39932"/>
                  </a:cubicBezTo>
                  <a:cubicBezTo>
                    <a:pt x="39522" y="50847"/>
                    <a:pt x="35111" y="60716"/>
                    <a:pt x="27948" y="67879"/>
                  </a:cubicBezTo>
                  <a:cubicBezTo>
                    <a:pt x="20807" y="75042"/>
                    <a:pt x="10915" y="79454"/>
                    <a:pt x="0" y="79454"/>
                  </a:cubicBezTo>
                  <a:lnTo>
                    <a:pt x="0" y="79840"/>
                  </a:lnTo>
                  <a:cubicBezTo>
                    <a:pt x="22035" y="79840"/>
                    <a:pt x="39909" y="61967"/>
                    <a:pt x="39909" y="39932"/>
                  </a:cubicBezTo>
                  <a:cubicBezTo>
                    <a:pt x="39909" y="17874"/>
                    <a:pt x="22035"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a:off x="-120075" y="2045500"/>
              <a:ext cx="1050600" cy="2101775"/>
            </a:xfrm>
            <a:custGeom>
              <a:avLst/>
              <a:gdLst/>
              <a:ahLst/>
              <a:cxnLst/>
              <a:rect l="l" t="t" r="r" b="b"/>
              <a:pathLst>
                <a:path w="42024" h="84071" extrusionOk="0">
                  <a:moveTo>
                    <a:pt x="0" y="1"/>
                  </a:moveTo>
                  <a:lnTo>
                    <a:pt x="0" y="387"/>
                  </a:lnTo>
                  <a:cubicBezTo>
                    <a:pt x="11507" y="387"/>
                    <a:pt x="21899" y="5049"/>
                    <a:pt x="29448" y="12599"/>
                  </a:cubicBezTo>
                  <a:cubicBezTo>
                    <a:pt x="36975" y="20126"/>
                    <a:pt x="41637" y="30540"/>
                    <a:pt x="41637" y="42047"/>
                  </a:cubicBezTo>
                  <a:cubicBezTo>
                    <a:pt x="41637" y="53530"/>
                    <a:pt x="36975" y="63945"/>
                    <a:pt x="29448" y="71495"/>
                  </a:cubicBezTo>
                  <a:cubicBezTo>
                    <a:pt x="21899" y="79022"/>
                    <a:pt x="11507" y="83684"/>
                    <a:pt x="0" y="83684"/>
                  </a:cubicBezTo>
                  <a:lnTo>
                    <a:pt x="0" y="84070"/>
                  </a:lnTo>
                  <a:cubicBezTo>
                    <a:pt x="23218" y="84070"/>
                    <a:pt x="42024" y="65242"/>
                    <a:pt x="42024" y="42047"/>
                  </a:cubicBezTo>
                  <a:cubicBezTo>
                    <a:pt x="42024" y="18829"/>
                    <a:pt x="23218" y="23"/>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a:off x="-120075" y="1991500"/>
              <a:ext cx="1104600" cy="2209775"/>
            </a:xfrm>
            <a:custGeom>
              <a:avLst/>
              <a:gdLst/>
              <a:ahLst/>
              <a:cxnLst/>
              <a:rect l="l" t="t" r="r" b="b"/>
              <a:pathLst>
                <a:path w="44184" h="88391" extrusionOk="0">
                  <a:moveTo>
                    <a:pt x="0" y="0"/>
                  </a:moveTo>
                  <a:lnTo>
                    <a:pt x="0" y="387"/>
                  </a:lnTo>
                  <a:cubicBezTo>
                    <a:pt x="12098" y="387"/>
                    <a:pt x="23058" y="5299"/>
                    <a:pt x="30972" y="13212"/>
                  </a:cubicBezTo>
                  <a:cubicBezTo>
                    <a:pt x="38908" y="21149"/>
                    <a:pt x="43820" y="32109"/>
                    <a:pt x="43820" y="44207"/>
                  </a:cubicBezTo>
                  <a:cubicBezTo>
                    <a:pt x="43820" y="56304"/>
                    <a:pt x="38908" y="67242"/>
                    <a:pt x="30972" y="75179"/>
                  </a:cubicBezTo>
                  <a:cubicBezTo>
                    <a:pt x="23058" y="83115"/>
                    <a:pt x="12098" y="88004"/>
                    <a:pt x="0" y="88004"/>
                  </a:cubicBezTo>
                  <a:lnTo>
                    <a:pt x="0" y="88390"/>
                  </a:lnTo>
                  <a:cubicBezTo>
                    <a:pt x="24400" y="88390"/>
                    <a:pt x="44184" y="68607"/>
                    <a:pt x="44184" y="44207"/>
                  </a:cubicBezTo>
                  <a:cubicBezTo>
                    <a:pt x="44184" y="19784"/>
                    <a:pt x="24400"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120075" y="1940325"/>
              <a:ext cx="1156350" cy="2312675"/>
            </a:xfrm>
            <a:custGeom>
              <a:avLst/>
              <a:gdLst/>
              <a:ahLst/>
              <a:cxnLst/>
              <a:rect l="l" t="t" r="r" b="b"/>
              <a:pathLst>
                <a:path w="46254" h="92507" extrusionOk="0">
                  <a:moveTo>
                    <a:pt x="0" y="1"/>
                  </a:moveTo>
                  <a:lnTo>
                    <a:pt x="0" y="365"/>
                  </a:lnTo>
                  <a:cubicBezTo>
                    <a:pt x="12666" y="365"/>
                    <a:pt x="24127" y="5504"/>
                    <a:pt x="32427" y="13804"/>
                  </a:cubicBezTo>
                  <a:cubicBezTo>
                    <a:pt x="40727" y="22104"/>
                    <a:pt x="45867" y="33588"/>
                    <a:pt x="45867" y="46254"/>
                  </a:cubicBezTo>
                  <a:cubicBezTo>
                    <a:pt x="45867" y="58920"/>
                    <a:pt x="40727" y="70381"/>
                    <a:pt x="32427" y="78681"/>
                  </a:cubicBezTo>
                  <a:cubicBezTo>
                    <a:pt x="24127" y="86981"/>
                    <a:pt x="12666" y="92120"/>
                    <a:pt x="0" y="92120"/>
                  </a:cubicBezTo>
                  <a:lnTo>
                    <a:pt x="0" y="92507"/>
                  </a:lnTo>
                  <a:cubicBezTo>
                    <a:pt x="25537" y="92507"/>
                    <a:pt x="46253" y="71791"/>
                    <a:pt x="46253" y="46254"/>
                  </a:cubicBezTo>
                  <a:cubicBezTo>
                    <a:pt x="46253" y="20694"/>
                    <a:pt x="25537"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9"/>
            <p:cNvSpPr/>
            <p:nvPr/>
          </p:nvSpPr>
          <p:spPr>
            <a:xfrm>
              <a:off x="-120075" y="1887475"/>
              <a:ext cx="1209200" cy="2418400"/>
            </a:xfrm>
            <a:custGeom>
              <a:avLst/>
              <a:gdLst/>
              <a:ahLst/>
              <a:cxnLst/>
              <a:rect l="l" t="t" r="r" b="b"/>
              <a:pathLst>
                <a:path w="48368" h="96736" extrusionOk="0">
                  <a:moveTo>
                    <a:pt x="0" y="0"/>
                  </a:moveTo>
                  <a:lnTo>
                    <a:pt x="0" y="364"/>
                  </a:lnTo>
                  <a:cubicBezTo>
                    <a:pt x="13258" y="364"/>
                    <a:pt x="25241" y="5753"/>
                    <a:pt x="33928" y="14417"/>
                  </a:cubicBezTo>
                  <a:cubicBezTo>
                    <a:pt x="42615" y="23104"/>
                    <a:pt x="47981" y="35110"/>
                    <a:pt x="47981" y="48368"/>
                  </a:cubicBezTo>
                  <a:cubicBezTo>
                    <a:pt x="47981" y="61602"/>
                    <a:pt x="42615" y="73609"/>
                    <a:pt x="33928" y="82296"/>
                  </a:cubicBezTo>
                  <a:cubicBezTo>
                    <a:pt x="25241" y="90982"/>
                    <a:pt x="13258" y="96349"/>
                    <a:pt x="0" y="96349"/>
                  </a:cubicBezTo>
                  <a:lnTo>
                    <a:pt x="0" y="96736"/>
                  </a:lnTo>
                  <a:cubicBezTo>
                    <a:pt x="26697" y="96736"/>
                    <a:pt x="48368" y="75064"/>
                    <a:pt x="48368" y="48368"/>
                  </a:cubicBezTo>
                  <a:cubicBezTo>
                    <a:pt x="48368" y="21648"/>
                    <a:pt x="26697"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 name="Google Shape;211;p19" title="0119fc1f9bb88850eaff04181cf7c37e.png"/>
          <p:cNvPicPr preferRelativeResize="0"/>
          <p:nvPr/>
        </p:nvPicPr>
        <p:blipFill>
          <a:blip r:embed="rId5">
            <a:alphaModFix/>
          </a:blip>
          <a:stretch>
            <a:fillRect/>
          </a:stretch>
        </p:blipFill>
        <p:spPr>
          <a:xfrm>
            <a:off x="250050" y="1465400"/>
            <a:ext cx="4165800" cy="2212800"/>
          </a:xfrm>
          <a:prstGeom prst="roundRect">
            <a:avLst>
              <a:gd name="adj" fmla="val 16667"/>
            </a:avLst>
          </a:prstGeom>
          <a:noFill/>
          <a:ln w="19050" cap="flat" cmpd="sng">
            <a:solidFill>
              <a:srgbClr val="3478AF"/>
            </a:solidFill>
            <a:prstDash val="solid"/>
            <a:round/>
            <a:headEnd type="none" w="sm" len="sm"/>
            <a:tailEnd type="none" w="sm" len="sm"/>
          </a:ln>
        </p:spPr>
      </p:pic>
      <p:grpSp>
        <p:nvGrpSpPr>
          <p:cNvPr id="212" name="Google Shape;212;p19"/>
          <p:cNvGrpSpPr/>
          <p:nvPr/>
        </p:nvGrpSpPr>
        <p:grpSpPr>
          <a:xfrm rot="3527841">
            <a:off x="-150178" y="-562153"/>
            <a:ext cx="820657" cy="1645418"/>
            <a:chOff x="-120075" y="1887475"/>
            <a:chExt cx="1209200" cy="2418400"/>
          </a:xfrm>
        </p:grpSpPr>
        <p:sp>
          <p:nvSpPr>
            <p:cNvPr id="213" name="Google Shape;213;p19"/>
            <p:cNvSpPr/>
            <p:nvPr/>
          </p:nvSpPr>
          <p:spPr>
            <a:xfrm>
              <a:off x="-120075" y="2521350"/>
              <a:ext cx="575325" cy="1150650"/>
            </a:xfrm>
            <a:custGeom>
              <a:avLst/>
              <a:gdLst/>
              <a:ahLst/>
              <a:cxnLst/>
              <a:rect l="l" t="t" r="r" b="b"/>
              <a:pathLst>
                <a:path w="23013" h="46026" extrusionOk="0">
                  <a:moveTo>
                    <a:pt x="0" y="0"/>
                  </a:moveTo>
                  <a:lnTo>
                    <a:pt x="0" y="387"/>
                  </a:lnTo>
                  <a:cubicBezTo>
                    <a:pt x="6254" y="387"/>
                    <a:pt x="11893" y="2911"/>
                    <a:pt x="15986" y="7004"/>
                  </a:cubicBezTo>
                  <a:cubicBezTo>
                    <a:pt x="20102" y="11097"/>
                    <a:pt x="22626" y="16759"/>
                    <a:pt x="22626" y="23013"/>
                  </a:cubicBezTo>
                  <a:cubicBezTo>
                    <a:pt x="22626" y="29266"/>
                    <a:pt x="20102" y="34906"/>
                    <a:pt x="15986" y="38999"/>
                  </a:cubicBezTo>
                  <a:cubicBezTo>
                    <a:pt x="11893" y="43092"/>
                    <a:pt x="6254" y="45639"/>
                    <a:pt x="0" y="45639"/>
                  </a:cubicBezTo>
                  <a:lnTo>
                    <a:pt x="0" y="46026"/>
                  </a:lnTo>
                  <a:cubicBezTo>
                    <a:pt x="12712" y="46026"/>
                    <a:pt x="23013" y="35702"/>
                    <a:pt x="23013" y="23013"/>
                  </a:cubicBezTo>
                  <a:cubicBezTo>
                    <a:pt x="23013" y="10301"/>
                    <a:pt x="12712"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a:off x="-120075" y="2468475"/>
              <a:ext cx="628200" cy="1255825"/>
            </a:xfrm>
            <a:custGeom>
              <a:avLst/>
              <a:gdLst/>
              <a:ahLst/>
              <a:cxnLst/>
              <a:rect l="l" t="t" r="r" b="b"/>
              <a:pathLst>
                <a:path w="25128" h="50233" extrusionOk="0">
                  <a:moveTo>
                    <a:pt x="0" y="0"/>
                  </a:moveTo>
                  <a:lnTo>
                    <a:pt x="0" y="387"/>
                  </a:lnTo>
                  <a:cubicBezTo>
                    <a:pt x="6822" y="387"/>
                    <a:pt x="13007" y="3138"/>
                    <a:pt x="17487" y="7618"/>
                  </a:cubicBezTo>
                  <a:cubicBezTo>
                    <a:pt x="21967" y="12098"/>
                    <a:pt x="24741" y="18283"/>
                    <a:pt x="24741" y="25128"/>
                  </a:cubicBezTo>
                  <a:cubicBezTo>
                    <a:pt x="24741" y="31950"/>
                    <a:pt x="21967" y="38135"/>
                    <a:pt x="17487" y="42615"/>
                  </a:cubicBezTo>
                  <a:cubicBezTo>
                    <a:pt x="13007" y="47095"/>
                    <a:pt x="6822" y="49869"/>
                    <a:pt x="0" y="49869"/>
                  </a:cubicBezTo>
                  <a:lnTo>
                    <a:pt x="0" y="50233"/>
                  </a:lnTo>
                  <a:cubicBezTo>
                    <a:pt x="13871" y="50233"/>
                    <a:pt x="25128" y="38999"/>
                    <a:pt x="25128" y="25128"/>
                  </a:cubicBezTo>
                  <a:cubicBezTo>
                    <a:pt x="25128" y="11256"/>
                    <a:pt x="13871"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a:off x="-120075" y="2415600"/>
              <a:ext cx="680500" cy="1361575"/>
            </a:xfrm>
            <a:custGeom>
              <a:avLst/>
              <a:gdLst/>
              <a:ahLst/>
              <a:cxnLst/>
              <a:rect l="l" t="t" r="r" b="b"/>
              <a:pathLst>
                <a:path w="27220" h="54463" extrusionOk="0">
                  <a:moveTo>
                    <a:pt x="0" y="0"/>
                  </a:moveTo>
                  <a:lnTo>
                    <a:pt x="0" y="387"/>
                  </a:lnTo>
                  <a:cubicBezTo>
                    <a:pt x="7413" y="387"/>
                    <a:pt x="14122" y="3389"/>
                    <a:pt x="18988" y="8255"/>
                  </a:cubicBezTo>
                  <a:cubicBezTo>
                    <a:pt x="23854" y="13099"/>
                    <a:pt x="26856" y="19830"/>
                    <a:pt x="26856" y="27243"/>
                  </a:cubicBezTo>
                  <a:cubicBezTo>
                    <a:pt x="26856" y="34656"/>
                    <a:pt x="23854" y="41364"/>
                    <a:pt x="18988" y="46231"/>
                  </a:cubicBezTo>
                  <a:cubicBezTo>
                    <a:pt x="14122" y="51097"/>
                    <a:pt x="7413" y="54099"/>
                    <a:pt x="0" y="54099"/>
                  </a:cubicBezTo>
                  <a:lnTo>
                    <a:pt x="0" y="54462"/>
                  </a:lnTo>
                  <a:cubicBezTo>
                    <a:pt x="15031" y="54462"/>
                    <a:pt x="27220" y="42274"/>
                    <a:pt x="27220" y="27243"/>
                  </a:cubicBezTo>
                  <a:cubicBezTo>
                    <a:pt x="27220" y="12189"/>
                    <a:pt x="15031"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120075" y="2362725"/>
              <a:ext cx="733375" cy="1467325"/>
            </a:xfrm>
            <a:custGeom>
              <a:avLst/>
              <a:gdLst/>
              <a:ahLst/>
              <a:cxnLst/>
              <a:rect l="l" t="t" r="r" b="b"/>
              <a:pathLst>
                <a:path w="29335" h="58693" extrusionOk="0">
                  <a:moveTo>
                    <a:pt x="0" y="1"/>
                  </a:moveTo>
                  <a:lnTo>
                    <a:pt x="0" y="387"/>
                  </a:lnTo>
                  <a:cubicBezTo>
                    <a:pt x="8005" y="387"/>
                    <a:pt x="15236" y="3616"/>
                    <a:pt x="20489" y="8869"/>
                  </a:cubicBezTo>
                  <a:cubicBezTo>
                    <a:pt x="25719" y="14099"/>
                    <a:pt x="28971" y="21353"/>
                    <a:pt x="28971" y="29358"/>
                  </a:cubicBezTo>
                  <a:cubicBezTo>
                    <a:pt x="28971" y="37362"/>
                    <a:pt x="25719" y="44594"/>
                    <a:pt x="20489" y="49824"/>
                  </a:cubicBezTo>
                  <a:cubicBezTo>
                    <a:pt x="15236" y="55077"/>
                    <a:pt x="8005" y="58328"/>
                    <a:pt x="0" y="58328"/>
                  </a:cubicBezTo>
                  <a:lnTo>
                    <a:pt x="0" y="58692"/>
                  </a:lnTo>
                  <a:cubicBezTo>
                    <a:pt x="16214" y="58692"/>
                    <a:pt x="29335" y="45549"/>
                    <a:pt x="29335" y="29358"/>
                  </a:cubicBezTo>
                  <a:cubicBezTo>
                    <a:pt x="29335" y="13144"/>
                    <a:pt x="16214"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a:off x="-120075" y="2309850"/>
              <a:ext cx="786250" cy="1573075"/>
            </a:xfrm>
            <a:custGeom>
              <a:avLst/>
              <a:gdLst/>
              <a:ahLst/>
              <a:cxnLst/>
              <a:rect l="l" t="t" r="r" b="b"/>
              <a:pathLst>
                <a:path w="31450" h="62923" extrusionOk="0">
                  <a:moveTo>
                    <a:pt x="0" y="1"/>
                  </a:moveTo>
                  <a:lnTo>
                    <a:pt x="0" y="387"/>
                  </a:lnTo>
                  <a:cubicBezTo>
                    <a:pt x="8573" y="387"/>
                    <a:pt x="16350" y="3867"/>
                    <a:pt x="21967" y="9483"/>
                  </a:cubicBezTo>
                  <a:cubicBezTo>
                    <a:pt x="27606" y="15123"/>
                    <a:pt x="31086" y="22877"/>
                    <a:pt x="31086" y="31473"/>
                  </a:cubicBezTo>
                  <a:cubicBezTo>
                    <a:pt x="31086" y="40046"/>
                    <a:pt x="27606" y="47823"/>
                    <a:pt x="21967" y="53440"/>
                  </a:cubicBezTo>
                  <a:cubicBezTo>
                    <a:pt x="16350" y="59079"/>
                    <a:pt x="8573" y="62558"/>
                    <a:pt x="0" y="62558"/>
                  </a:cubicBezTo>
                  <a:lnTo>
                    <a:pt x="0" y="62922"/>
                  </a:lnTo>
                  <a:cubicBezTo>
                    <a:pt x="17373" y="62922"/>
                    <a:pt x="31449" y="48846"/>
                    <a:pt x="31449" y="31473"/>
                  </a:cubicBezTo>
                  <a:cubicBezTo>
                    <a:pt x="31449" y="14100"/>
                    <a:pt x="17373"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a:off x="-120075" y="2256975"/>
              <a:ext cx="839125" cy="1678800"/>
            </a:xfrm>
            <a:custGeom>
              <a:avLst/>
              <a:gdLst/>
              <a:ahLst/>
              <a:cxnLst/>
              <a:rect l="l" t="t" r="r" b="b"/>
              <a:pathLst>
                <a:path w="33565" h="67152" extrusionOk="0">
                  <a:moveTo>
                    <a:pt x="0" y="1"/>
                  </a:moveTo>
                  <a:lnTo>
                    <a:pt x="0" y="388"/>
                  </a:lnTo>
                  <a:cubicBezTo>
                    <a:pt x="9164" y="388"/>
                    <a:pt x="17464" y="4094"/>
                    <a:pt x="23468" y="10097"/>
                  </a:cubicBezTo>
                  <a:cubicBezTo>
                    <a:pt x="29471" y="16124"/>
                    <a:pt x="33200" y="24424"/>
                    <a:pt x="33200" y="33588"/>
                  </a:cubicBezTo>
                  <a:cubicBezTo>
                    <a:pt x="33200" y="42752"/>
                    <a:pt x="29471" y="51052"/>
                    <a:pt x="23468" y="57055"/>
                  </a:cubicBezTo>
                  <a:cubicBezTo>
                    <a:pt x="17464" y="63059"/>
                    <a:pt x="9164" y="66765"/>
                    <a:pt x="0" y="66765"/>
                  </a:cubicBezTo>
                  <a:lnTo>
                    <a:pt x="0" y="67152"/>
                  </a:lnTo>
                  <a:cubicBezTo>
                    <a:pt x="18533" y="67152"/>
                    <a:pt x="33564" y="52121"/>
                    <a:pt x="33564" y="33588"/>
                  </a:cubicBezTo>
                  <a:cubicBezTo>
                    <a:pt x="33564" y="15032"/>
                    <a:pt x="18533"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120075" y="2204125"/>
              <a:ext cx="892000" cy="1784525"/>
            </a:xfrm>
            <a:custGeom>
              <a:avLst/>
              <a:gdLst/>
              <a:ahLst/>
              <a:cxnLst/>
              <a:rect l="l" t="t" r="r" b="b"/>
              <a:pathLst>
                <a:path w="35680" h="71381" extrusionOk="0">
                  <a:moveTo>
                    <a:pt x="0" y="0"/>
                  </a:moveTo>
                  <a:lnTo>
                    <a:pt x="0" y="387"/>
                  </a:lnTo>
                  <a:cubicBezTo>
                    <a:pt x="9756" y="387"/>
                    <a:pt x="18579" y="4343"/>
                    <a:pt x="24969" y="10733"/>
                  </a:cubicBezTo>
                  <a:cubicBezTo>
                    <a:pt x="31358" y="17123"/>
                    <a:pt x="35315" y="25946"/>
                    <a:pt x="35315" y="35702"/>
                  </a:cubicBezTo>
                  <a:cubicBezTo>
                    <a:pt x="35315" y="45434"/>
                    <a:pt x="31358" y="54280"/>
                    <a:pt x="24969" y="60670"/>
                  </a:cubicBezTo>
                  <a:cubicBezTo>
                    <a:pt x="18579" y="67060"/>
                    <a:pt x="9756" y="70994"/>
                    <a:pt x="0" y="70994"/>
                  </a:cubicBezTo>
                  <a:lnTo>
                    <a:pt x="0" y="71381"/>
                  </a:lnTo>
                  <a:cubicBezTo>
                    <a:pt x="19716" y="71381"/>
                    <a:pt x="35679" y="55395"/>
                    <a:pt x="35679" y="35702"/>
                  </a:cubicBezTo>
                  <a:cubicBezTo>
                    <a:pt x="35679" y="15986"/>
                    <a:pt x="19716"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a:off x="-120075" y="2151250"/>
              <a:ext cx="944850" cy="1890275"/>
            </a:xfrm>
            <a:custGeom>
              <a:avLst/>
              <a:gdLst/>
              <a:ahLst/>
              <a:cxnLst/>
              <a:rect l="l" t="t" r="r" b="b"/>
              <a:pathLst>
                <a:path w="37794" h="75611" extrusionOk="0">
                  <a:moveTo>
                    <a:pt x="0" y="0"/>
                  </a:moveTo>
                  <a:lnTo>
                    <a:pt x="0" y="387"/>
                  </a:lnTo>
                  <a:cubicBezTo>
                    <a:pt x="10324" y="387"/>
                    <a:pt x="19693" y="4571"/>
                    <a:pt x="26447" y="11348"/>
                  </a:cubicBezTo>
                  <a:cubicBezTo>
                    <a:pt x="33223" y="18124"/>
                    <a:pt x="37407" y="27470"/>
                    <a:pt x="37407" y="37817"/>
                  </a:cubicBezTo>
                  <a:cubicBezTo>
                    <a:pt x="37407" y="48141"/>
                    <a:pt x="33223" y="57510"/>
                    <a:pt x="26447" y="64263"/>
                  </a:cubicBezTo>
                  <a:cubicBezTo>
                    <a:pt x="19693" y="71040"/>
                    <a:pt x="10324" y="75224"/>
                    <a:pt x="0" y="75224"/>
                  </a:cubicBezTo>
                  <a:lnTo>
                    <a:pt x="0" y="75611"/>
                  </a:lnTo>
                  <a:cubicBezTo>
                    <a:pt x="20875" y="75611"/>
                    <a:pt x="37794" y="58692"/>
                    <a:pt x="37794" y="37817"/>
                  </a:cubicBezTo>
                  <a:cubicBezTo>
                    <a:pt x="37794" y="16942"/>
                    <a:pt x="20875"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p:nvPr/>
          </p:nvSpPr>
          <p:spPr>
            <a:xfrm>
              <a:off x="-120075" y="2098375"/>
              <a:ext cx="997725" cy="1996025"/>
            </a:xfrm>
            <a:custGeom>
              <a:avLst/>
              <a:gdLst/>
              <a:ahLst/>
              <a:cxnLst/>
              <a:rect l="l" t="t" r="r" b="b"/>
              <a:pathLst>
                <a:path w="39909" h="79841" extrusionOk="0">
                  <a:moveTo>
                    <a:pt x="0" y="1"/>
                  </a:moveTo>
                  <a:lnTo>
                    <a:pt x="0" y="387"/>
                  </a:lnTo>
                  <a:cubicBezTo>
                    <a:pt x="10915" y="387"/>
                    <a:pt x="20807" y="4821"/>
                    <a:pt x="27948" y="11962"/>
                  </a:cubicBezTo>
                  <a:cubicBezTo>
                    <a:pt x="35111" y="19125"/>
                    <a:pt x="39522" y="29017"/>
                    <a:pt x="39522" y="39932"/>
                  </a:cubicBezTo>
                  <a:cubicBezTo>
                    <a:pt x="39522" y="50847"/>
                    <a:pt x="35111" y="60716"/>
                    <a:pt x="27948" y="67879"/>
                  </a:cubicBezTo>
                  <a:cubicBezTo>
                    <a:pt x="20807" y="75042"/>
                    <a:pt x="10915" y="79454"/>
                    <a:pt x="0" y="79454"/>
                  </a:cubicBezTo>
                  <a:lnTo>
                    <a:pt x="0" y="79840"/>
                  </a:lnTo>
                  <a:cubicBezTo>
                    <a:pt x="22035" y="79840"/>
                    <a:pt x="39909" y="61967"/>
                    <a:pt x="39909" y="39932"/>
                  </a:cubicBezTo>
                  <a:cubicBezTo>
                    <a:pt x="39909" y="17874"/>
                    <a:pt x="22035"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a:off x="-120075" y="2045500"/>
              <a:ext cx="1050600" cy="2101775"/>
            </a:xfrm>
            <a:custGeom>
              <a:avLst/>
              <a:gdLst/>
              <a:ahLst/>
              <a:cxnLst/>
              <a:rect l="l" t="t" r="r" b="b"/>
              <a:pathLst>
                <a:path w="42024" h="84071" extrusionOk="0">
                  <a:moveTo>
                    <a:pt x="0" y="1"/>
                  </a:moveTo>
                  <a:lnTo>
                    <a:pt x="0" y="387"/>
                  </a:lnTo>
                  <a:cubicBezTo>
                    <a:pt x="11507" y="387"/>
                    <a:pt x="21899" y="5049"/>
                    <a:pt x="29448" y="12599"/>
                  </a:cubicBezTo>
                  <a:cubicBezTo>
                    <a:pt x="36975" y="20126"/>
                    <a:pt x="41637" y="30540"/>
                    <a:pt x="41637" y="42047"/>
                  </a:cubicBezTo>
                  <a:cubicBezTo>
                    <a:pt x="41637" y="53530"/>
                    <a:pt x="36975" y="63945"/>
                    <a:pt x="29448" y="71495"/>
                  </a:cubicBezTo>
                  <a:cubicBezTo>
                    <a:pt x="21899" y="79022"/>
                    <a:pt x="11507" y="83684"/>
                    <a:pt x="0" y="83684"/>
                  </a:cubicBezTo>
                  <a:lnTo>
                    <a:pt x="0" y="84070"/>
                  </a:lnTo>
                  <a:cubicBezTo>
                    <a:pt x="23218" y="84070"/>
                    <a:pt x="42024" y="65242"/>
                    <a:pt x="42024" y="42047"/>
                  </a:cubicBezTo>
                  <a:cubicBezTo>
                    <a:pt x="42024" y="18829"/>
                    <a:pt x="23218" y="23"/>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a:off x="-120075" y="1991500"/>
              <a:ext cx="1104600" cy="2209775"/>
            </a:xfrm>
            <a:custGeom>
              <a:avLst/>
              <a:gdLst/>
              <a:ahLst/>
              <a:cxnLst/>
              <a:rect l="l" t="t" r="r" b="b"/>
              <a:pathLst>
                <a:path w="44184" h="88391" extrusionOk="0">
                  <a:moveTo>
                    <a:pt x="0" y="0"/>
                  </a:moveTo>
                  <a:lnTo>
                    <a:pt x="0" y="387"/>
                  </a:lnTo>
                  <a:cubicBezTo>
                    <a:pt x="12098" y="387"/>
                    <a:pt x="23058" y="5299"/>
                    <a:pt x="30972" y="13212"/>
                  </a:cubicBezTo>
                  <a:cubicBezTo>
                    <a:pt x="38908" y="21149"/>
                    <a:pt x="43820" y="32109"/>
                    <a:pt x="43820" y="44207"/>
                  </a:cubicBezTo>
                  <a:cubicBezTo>
                    <a:pt x="43820" y="56304"/>
                    <a:pt x="38908" y="67242"/>
                    <a:pt x="30972" y="75179"/>
                  </a:cubicBezTo>
                  <a:cubicBezTo>
                    <a:pt x="23058" y="83115"/>
                    <a:pt x="12098" y="88004"/>
                    <a:pt x="0" y="88004"/>
                  </a:cubicBezTo>
                  <a:lnTo>
                    <a:pt x="0" y="88390"/>
                  </a:lnTo>
                  <a:cubicBezTo>
                    <a:pt x="24400" y="88390"/>
                    <a:pt x="44184" y="68607"/>
                    <a:pt x="44184" y="44207"/>
                  </a:cubicBezTo>
                  <a:cubicBezTo>
                    <a:pt x="44184" y="19784"/>
                    <a:pt x="24400"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a:off x="-120075" y="1940325"/>
              <a:ext cx="1156350" cy="2312675"/>
            </a:xfrm>
            <a:custGeom>
              <a:avLst/>
              <a:gdLst/>
              <a:ahLst/>
              <a:cxnLst/>
              <a:rect l="l" t="t" r="r" b="b"/>
              <a:pathLst>
                <a:path w="46254" h="92507" extrusionOk="0">
                  <a:moveTo>
                    <a:pt x="0" y="1"/>
                  </a:moveTo>
                  <a:lnTo>
                    <a:pt x="0" y="365"/>
                  </a:lnTo>
                  <a:cubicBezTo>
                    <a:pt x="12666" y="365"/>
                    <a:pt x="24127" y="5504"/>
                    <a:pt x="32427" y="13804"/>
                  </a:cubicBezTo>
                  <a:cubicBezTo>
                    <a:pt x="40727" y="22104"/>
                    <a:pt x="45867" y="33588"/>
                    <a:pt x="45867" y="46254"/>
                  </a:cubicBezTo>
                  <a:cubicBezTo>
                    <a:pt x="45867" y="58920"/>
                    <a:pt x="40727" y="70381"/>
                    <a:pt x="32427" y="78681"/>
                  </a:cubicBezTo>
                  <a:cubicBezTo>
                    <a:pt x="24127" y="86981"/>
                    <a:pt x="12666" y="92120"/>
                    <a:pt x="0" y="92120"/>
                  </a:cubicBezTo>
                  <a:lnTo>
                    <a:pt x="0" y="92507"/>
                  </a:lnTo>
                  <a:cubicBezTo>
                    <a:pt x="25537" y="92507"/>
                    <a:pt x="46253" y="71791"/>
                    <a:pt x="46253" y="46254"/>
                  </a:cubicBezTo>
                  <a:cubicBezTo>
                    <a:pt x="46253" y="20694"/>
                    <a:pt x="25537"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a:off x="-120075" y="1887475"/>
              <a:ext cx="1209200" cy="2418400"/>
            </a:xfrm>
            <a:custGeom>
              <a:avLst/>
              <a:gdLst/>
              <a:ahLst/>
              <a:cxnLst/>
              <a:rect l="l" t="t" r="r" b="b"/>
              <a:pathLst>
                <a:path w="48368" h="96736" extrusionOk="0">
                  <a:moveTo>
                    <a:pt x="0" y="0"/>
                  </a:moveTo>
                  <a:lnTo>
                    <a:pt x="0" y="364"/>
                  </a:lnTo>
                  <a:cubicBezTo>
                    <a:pt x="13258" y="364"/>
                    <a:pt x="25241" y="5753"/>
                    <a:pt x="33928" y="14417"/>
                  </a:cubicBezTo>
                  <a:cubicBezTo>
                    <a:pt x="42615" y="23104"/>
                    <a:pt x="47981" y="35110"/>
                    <a:pt x="47981" y="48368"/>
                  </a:cubicBezTo>
                  <a:cubicBezTo>
                    <a:pt x="47981" y="61602"/>
                    <a:pt x="42615" y="73609"/>
                    <a:pt x="33928" y="82296"/>
                  </a:cubicBezTo>
                  <a:cubicBezTo>
                    <a:pt x="25241" y="90982"/>
                    <a:pt x="13258" y="96349"/>
                    <a:pt x="0" y="96349"/>
                  </a:cubicBezTo>
                  <a:lnTo>
                    <a:pt x="0" y="96736"/>
                  </a:lnTo>
                  <a:cubicBezTo>
                    <a:pt x="26697" y="96736"/>
                    <a:pt x="48368" y="75064"/>
                    <a:pt x="48368" y="48368"/>
                  </a:cubicBezTo>
                  <a:cubicBezTo>
                    <a:pt x="48368" y="21648"/>
                    <a:pt x="26697"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0"/>
          <p:cNvSpPr/>
          <p:nvPr/>
        </p:nvSpPr>
        <p:spPr>
          <a:xfrm>
            <a:off x="1529651" y="897810"/>
            <a:ext cx="2333100" cy="4002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FFFF"/>
                </a:solidFill>
                <a:latin typeface="Montserrat"/>
                <a:ea typeface="Montserrat"/>
                <a:cs typeface="Montserrat"/>
                <a:sym typeface="Montserrat"/>
              </a:rPr>
              <a:t>Vérifier l’installation</a:t>
            </a:r>
            <a:endParaRPr b="1">
              <a:solidFill>
                <a:srgbClr val="FFFFFF"/>
              </a:solidFill>
              <a:latin typeface="Montserrat"/>
              <a:ea typeface="Montserrat"/>
              <a:cs typeface="Montserrat"/>
              <a:sym typeface="Montserrat"/>
            </a:endParaRPr>
          </a:p>
        </p:txBody>
      </p:sp>
      <p:sp>
        <p:nvSpPr>
          <p:cNvPr id="231" name="Google Shape;231;p20"/>
          <p:cNvSpPr txBox="1">
            <a:spLocks noGrp="1"/>
          </p:cNvSpPr>
          <p:nvPr>
            <p:ph type="title"/>
          </p:nvPr>
        </p:nvSpPr>
        <p:spPr>
          <a:xfrm>
            <a:off x="368700" y="209925"/>
            <a:ext cx="8326800" cy="67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2600" b="1">
                <a:solidFill>
                  <a:srgbClr val="3478AF"/>
                </a:solidFill>
                <a:latin typeface="Montserrat"/>
                <a:ea typeface="Montserrat"/>
                <a:cs typeface="Montserrat"/>
                <a:sym typeface="Montserrat"/>
              </a:rPr>
              <a:t>Installer Python et IDEs</a:t>
            </a:r>
            <a:endParaRPr sz="2600" b="1">
              <a:solidFill>
                <a:srgbClr val="3478AF"/>
              </a:solidFill>
              <a:latin typeface="Montserrat"/>
              <a:ea typeface="Montserrat"/>
              <a:cs typeface="Montserrat"/>
              <a:sym typeface="Montserrat"/>
            </a:endParaRPr>
          </a:p>
        </p:txBody>
      </p:sp>
      <p:sp>
        <p:nvSpPr>
          <p:cNvPr id="232" name="Google Shape;232;p20"/>
          <p:cNvSpPr/>
          <p:nvPr/>
        </p:nvSpPr>
        <p:spPr>
          <a:xfrm>
            <a:off x="1011065" y="897801"/>
            <a:ext cx="430200" cy="400200"/>
          </a:xfrm>
          <a:prstGeom prst="ellipse">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FFFF"/>
                </a:solidFill>
                <a:latin typeface="Montserrat"/>
                <a:ea typeface="Montserrat"/>
                <a:cs typeface="Montserrat"/>
                <a:sym typeface="Montserrat"/>
              </a:rPr>
              <a:t>3</a:t>
            </a:r>
            <a:endParaRPr sz="1600">
              <a:solidFill>
                <a:schemeClr val="lt1"/>
              </a:solidFill>
            </a:endParaRPr>
          </a:p>
        </p:txBody>
      </p:sp>
      <p:sp>
        <p:nvSpPr>
          <p:cNvPr id="233" name="Google Shape;233;p20"/>
          <p:cNvSpPr/>
          <p:nvPr/>
        </p:nvSpPr>
        <p:spPr>
          <a:xfrm>
            <a:off x="5932075" y="897810"/>
            <a:ext cx="2333100" cy="4002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rgbClr val="FFFFFF"/>
                </a:solidFill>
                <a:latin typeface="Montserrat"/>
                <a:ea typeface="Montserrat"/>
                <a:cs typeface="Montserrat"/>
                <a:sym typeface="Montserrat"/>
              </a:rPr>
              <a:t>Télécharger Anaconda</a:t>
            </a:r>
            <a:endParaRPr b="1">
              <a:solidFill>
                <a:srgbClr val="FFFFFF"/>
              </a:solidFill>
              <a:latin typeface="Montserrat"/>
              <a:ea typeface="Montserrat"/>
              <a:cs typeface="Montserrat"/>
              <a:sym typeface="Montserrat"/>
            </a:endParaRPr>
          </a:p>
        </p:txBody>
      </p:sp>
      <p:sp>
        <p:nvSpPr>
          <p:cNvPr id="234" name="Google Shape;234;p20"/>
          <p:cNvSpPr/>
          <p:nvPr/>
        </p:nvSpPr>
        <p:spPr>
          <a:xfrm>
            <a:off x="5413492" y="897809"/>
            <a:ext cx="430200" cy="400200"/>
          </a:xfrm>
          <a:prstGeom prst="ellipse">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FFFF"/>
                </a:solidFill>
                <a:latin typeface="Montserrat"/>
                <a:ea typeface="Montserrat"/>
                <a:cs typeface="Montserrat"/>
                <a:sym typeface="Montserrat"/>
              </a:rPr>
              <a:t>4</a:t>
            </a:r>
            <a:endParaRPr sz="1600">
              <a:solidFill>
                <a:schemeClr val="lt1"/>
              </a:solidFill>
            </a:endParaRPr>
          </a:p>
        </p:txBody>
      </p:sp>
      <p:sp>
        <p:nvSpPr>
          <p:cNvPr id="235" name="Google Shape;235;p20"/>
          <p:cNvSpPr/>
          <p:nvPr/>
        </p:nvSpPr>
        <p:spPr>
          <a:xfrm>
            <a:off x="250050" y="3741099"/>
            <a:ext cx="4165800" cy="1297800"/>
          </a:xfrm>
          <a:prstGeom prst="roundRect">
            <a:avLst>
              <a:gd name="adj" fmla="val 16667"/>
            </a:avLst>
          </a:prstGeom>
          <a:solidFill>
            <a:schemeClr val="lt1"/>
          </a:solidFill>
          <a:ln w="19050" cap="flat" cmpd="sng">
            <a:solidFill>
              <a:srgbClr val="3478AF"/>
            </a:solidFill>
            <a:prstDash val="solid"/>
            <a:round/>
            <a:headEnd type="none" w="sm" len="sm"/>
            <a:tailEnd type="none" w="sm" len="sm"/>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chemeClr val="dk2"/>
              </a:buClr>
              <a:buSzPts val="1200"/>
              <a:buFont typeface="Roboto"/>
              <a:buChar char="●"/>
            </a:pPr>
            <a:r>
              <a:rPr lang="fr" sz="1200" b="1">
                <a:solidFill>
                  <a:schemeClr val="dk2"/>
                </a:solidFill>
                <a:latin typeface="Montserrat"/>
                <a:ea typeface="Montserrat"/>
                <a:cs typeface="Montserrat"/>
                <a:sym typeface="Montserrat"/>
              </a:rPr>
              <a:t>Ouvrez le terminal (cmd sur Windows).</a:t>
            </a:r>
            <a:endParaRPr sz="1200" b="1">
              <a:solidFill>
                <a:schemeClr val="dk2"/>
              </a:solidFill>
              <a:latin typeface="Montserrat"/>
              <a:ea typeface="Montserrat"/>
              <a:cs typeface="Montserrat"/>
              <a:sym typeface="Montserrat"/>
            </a:endParaRPr>
          </a:p>
          <a:p>
            <a:pPr marL="457200" lvl="0" indent="-304800" algn="l" rtl="0">
              <a:lnSpc>
                <a:spcPct val="100000"/>
              </a:lnSpc>
              <a:spcBef>
                <a:spcPts val="0"/>
              </a:spcBef>
              <a:spcAft>
                <a:spcPts val="0"/>
              </a:spcAft>
              <a:buClr>
                <a:schemeClr val="dk2"/>
              </a:buClr>
              <a:buSzPts val="1200"/>
              <a:buFont typeface="Roboto"/>
              <a:buChar char="●"/>
            </a:pPr>
            <a:r>
              <a:rPr lang="fr" sz="1200" b="1">
                <a:solidFill>
                  <a:schemeClr val="dk2"/>
                </a:solidFill>
                <a:latin typeface="Montserrat"/>
                <a:ea typeface="Montserrat"/>
                <a:cs typeface="Montserrat"/>
                <a:sym typeface="Montserrat"/>
              </a:rPr>
              <a:t>Tapez python (ou python3) --version.</a:t>
            </a:r>
            <a:endParaRPr sz="1200" b="1">
              <a:solidFill>
                <a:schemeClr val="dk2"/>
              </a:solidFill>
              <a:latin typeface="Montserrat"/>
              <a:ea typeface="Montserrat"/>
              <a:cs typeface="Montserrat"/>
              <a:sym typeface="Montserrat"/>
            </a:endParaRPr>
          </a:p>
          <a:p>
            <a:pPr marL="457200" lvl="0" indent="-304800" algn="l" rtl="0">
              <a:lnSpc>
                <a:spcPct val="100000"/>
              </a:lnSpc>
              <a:spcBef>
                <a:spcPts val="0"/>
              </a:spcBef>
              <a:spcAft>
                <a:spcPts val="0"/>
              </a:spcAft>
              <a:buClr>
                <a:schemeClr val="dk2"/>
              </a:buClr>
              <a:buSzPts val="1200"/>
              <a:buFont typeface="Roboto"/>
              <a:buChar char="●"/>
            </a:pPr>
            <a:r>
              <a:rPr lang="fr" sz="1200" b="1">
                <a:solidFill>
                  <a:schemeClr val="dk2"/>
                </a:solidFill>
                <a:latin typeface="Montserrat"/>
                <a:ea typeface="Montserrat"/>
                <a:cs typeface="Montserrat"/>
                <a:sym typeface="Montserrat"/>
              </a:rPr>
              <a:t>Vérifiez que la version affichée correspond à celle installée.</a:t>
            </a:r>
            <a:endParaRPr sz="1200" b="1">
              <a:solidFill>
                <a:schemeClr val="dk2"/>
              </a:solidFill>
              <a:latin typeface="Montserrat"/>
              <a:ea typeface="Montserrat"/>
              <a:cs typeface="Montserrat"/>
              <a:sym typeface="Montserrat"/>
            </a:endParaRPr>
          </a:p>
        </p:txBody>
      </p:sp>
      <p:sp>
        <p:nvSpPr>
          <p:cNvPr id="236" name="Google Shape;236;p20"/>
          <p:cNvSpPr/>
          <p:nvPr/>
        </p:nvSpPr>
        <p:spPr>
          <a:xfrm>
            <a:off x="4652471" y="3741104"/>
            <a:ext cx="4165800" cy="1297800"/>
          </a:xfrm>
          <a:prstGeom prst="roundRect">
            <a:avLst>
              <a:gd name="adj" fmla="val 16667"/>
            </a:avLst>
          </a:prstGeom>
          <a:solidFill>
            <a:schemeClr val="lt1"/>
          </a:solidFill>
          <a:ln w="19050" cap="flat" cmpd="sng">
            <a:solidFill>
              <a:srgbClr val="3478AF"/>
            </a:solidFill>
            <a:prstDash val="solid"/>
            <a:round/>
            <a:headEnd type="none" w="sm" len="sm"/>
            <a:tailEnd type="none" w="sm" len="sm"/>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2"/>
              </a:buClr>
              <a:buSzPts val="1200"/>
              <a:buFont typeface="Montserrat"/>
              <a:buChar char="●"/>
            </a:pPr>
            <a:r>
              <a:rPr lang="fr" sz="1200" b="1">
                <a:solidFill>
                  <a:schemeClr val="dk2"/>
                </a:solidFill>
                <a:latin typeface="Montserrat"/>
                <a:ea typeface="Montserrat"/>
                <a:cs typeface="Montserrat"/>
                <a:sym typeface="Montserrat"/>
              </a:rPr>
              <a:t>Téléchargez Anaconda pour votre système d'exploitation via </a:t>
            </a:r>
            <a:r>
              <a:rPr lang="fr" sz="1200" b="1">
                <a:solidFill>
                  <a:srgbClr val="0E11E5"/>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anaconda.com/download</a:t>
            </a:r>
            <a:r>
              <a:rPr lang="fr" sz="1200" b="1">
                <a:solidFill>
                  <a:schemeClr val="dk2"/>
                </a:solidFill>
                <a:latin typeface="Montserrat"/>
                <a:ea typeface="Montserrat"/>
                <a:cs typeface="Montserrat"/>
                <a:sym typeface="Montserrat"/>
              </a:rPr>
              <a:t>.</a:t>
            </a:r>
            <a:endParaRPr sz="1200" b="1">
              <a:solidFill>
                <a:schemeClr val="dk2"/>
              </a:solidFill>
              <a:latin typeface="Montserrat"/>
              <a:ea typeface="Montserrat"/>
              <a:cs typeface="Montserrat"/>
              <a:sym typeface="Montserrat"/>
            </a:endParaRPr>
          </a:p>
          <a:p>
            <a:pPr marL="457200" lvl="0" indent="-304800" algn="l" rtl="0">
              <a:lnSpc>
                <a:spcPct val="100000"/>
              </a:lnSpc>
              <a:spcBef>
                <a:spcPts val="0"/>
              </a:spcBef>
              <a:spcAft>
                <a:spcPts val="0"/>
              </a:spcAft>
              <a:buClr>
                <a:schemeClr val="dk2"/>
              </a:buClr>
              <a:buSzPts val="1200"/>
              <a:buFont typeface="Montserrat"/>
              <a:buChar char="●"/>
            </a:pPr>
            <a:r>
              <a:rPr lang="fr" sz="1200" b="1">
                <a:solidFill>
                  <a:schemeClr val="dk2"/>
                </a:solidFill>
                <a:latin typeface="Montserrat"/>
                <a:ea typeface="Montserrat"/>
                <a:cs typeface="Montserrat"/>
                <a:sym typeface="Montserrat"/>
              </a:rPr>
              <a:t>Exécutez le programme d'installation.</a:t>
            </a:r>
            <a:endParaRPr sz="1200" b="1">
              <a:solidFill>
                <a:schemeClr val="dk2"/>
              </a:solidFill>
              <a:latin typeface="Montserrat"/>
              <a:ea typeface="Montserrat"/>
              <a:cs typeface="Montserrat"/>
              <a:sym typeface="Montserrat"/>
            </a:endParaRPr>
          </a:p>
          <a:p>
            <a:pPr marL="457200" lvl="0" indent="-304800" algn="l" rtl="0">
              <a:lnSpc>
                <a:spcPct val="100000"/>
              </a:lnSpc>
              <a:spcBef>
                <a:spcPts val="0"/>
              </a:spcBef>
              <a:spcAft>
                <a:spcPts val="0"/>
              </a:spcAft>
              <a:buClr>
                <a:schemeClr val="dk2"/>
              </a:buClr>
              <a:buSzPts val="1200"/>
              <a:buFont typeface="Montserrat"/>
              <a:buChar char="●"/>
            </a:pPr>
            <a:r>
              <a:rPr lang="fr" sz="1200" b="1">
                <a:solidFill>
                  <a:schemeClr val="dk2"/>
                </a:solidFill>
                <a:latin typeface="Montserrat"/>
                <a:ea typeface="Montserrat"/>
                <a:cs typeface="Montserrat"/>
                <a:sym typeface="Montserrat"/>
              </a:rPr>
              <a:t>Après l'installation, ouvrez Anaconda Navigator.</a:t>
            </a:r>
            <a:endParaRPr sz="1200" b="1">
              <a:solidFill>
                <a:schemeClr val="dk2"/>
              </a:solidFill>
              <a:latin typeface="Montserrat"/>
              <a:ea typeface="Montserrat"/>
              <a:cs typeface="Montserrat"/>
              <a:sym typeface="Montserrat"/>
            </a:endParaRPr>
          </a:p>
        </p:txBody>
      </p:sp>
      <p:grpSp>
        <p:nvGrpSpPr>
          <p:cNvPr id="237" name="Google Shape;237;p20"/>
          <p:cNvGrpSpPr/>
          <p:nvPr/>
        </p:nvGrpSpPr>
        <p:grpSpPr>
          <a:xfrm rot="8261943">
            <a:off x="8455638" y="-639034"/>
            <a:ext cx="820717" cy="1645549"/>
            <a:chOff x="-120075" y="1887475"/>
            <a:chExt cx="1209200" cy="2418400"/>
          </a:xfrm>
        </p:grpSpPr>
        <p:sp>
          <p:nvSpPr>
            <p:cNvPr id="238" name="Google Shape;238;p20"/>
            <p:cNvSpPr/>
            <p:nvPr/>
          </p:nvSpPr>
          <p:spPr>
            <a:xfrm>
              <a:off x="-120075" y="2521350"/>
              <a:ext cx="575325" cy="1150650"/>
            </a:xfrm>
            <a:custGeom>
              <a:avLst/>
              <a:gdLst/>
              <a:ahLst/>
              <a:cxnLst/>
              <a:rect l="l" t="t" r="r" b="b"/>
              <a:pathLst>
                <a:path w="23013" h="46026" extrusionOk="0">
                  <a:moveTo>
                    <a:pt x="0" y="0"/>
                  </a:moveTo>
                  <a:lnTo>
                    <a:pt x="0" y="387"/>
                  </a:lnTo>
                  <a:cubicBezTo>
                    <a:pt x="6254" y="387"/>
                    <a:pt x="11893" y="2911"/>
                    <a:pt x="15986" y="7004"/>
                  </a:cubicBezTo>
                  <a:cubicBezTo>
                    <a:pt x="20102" y="11097"/>
                    <a:pt x="22626" y="16759"/>
                    <a:pt x="22626" y="23013"/>
                  </a:cubicBezTo>
                  <a:cubicBezTo>
                    <a:pt x="22626" y="29266"/>
                    <a:pt x="20102" y="34906"/>
                    <a:pt x="15986" y="38999"/>
                  </a:cubicBezTo>
                  <a:cubicBezTo>
                    <a:pt x="11893" y="43092"/>
                    <a:pt x="6254" y="45639"/>
                    <a:pt x="0" y="45639"/>
                  </a:cubicBezTo>
                  <a:lnTo>
                    <a:pt x="0" y="46026"/>
                  </a:lnTo>
                  <a:cubicBezTo>
                    <a:pt x="12712" y="46026"/>
                    <a:pt x="23013" y="35702"/>
                    <a:pt x="23013" y="23013"/>
                  </a:cubicBezTo>
                  <a:cubicBezTo>
                    <a:pt x="23013" y="10301"/>
                    <a:pt x="12712"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0"/>
            <p:cNvSpPr/>
            <p:nvPr/>
          </p:nvSpPr>
          <p:spPr>
            <a:xfrm>
              <a:off x="-120075" y="2468475"/>
              <a:ext cx="628200" cy="1255825"/>
            </a:xfrm>
            <a:custGeom>
              <a:avLst/>
              <a:gdLst/>
              <a:ahLst/>
              <a:cxnLst/>
              <a:rect l="l" t="t" r="r" b="b"/>
              <a:pathLst>
                <a:path w="25128" h="50233" extrusionOk="0">
                  <a:moveTo>
                    <a:pt x="0" y="0"/>
                  </a:moveTo>
                  <a:lnTo>
                    <a:pt x="0" y="387"/>
                  </a:lnTo>
                  <a:cubicBezTo>
                    <a:pt x="6822" y="387"/>
                    <a:pt x="13007" y="3138"/>
                    <a:pt x="17487" y="7618"/>
                  </a:cubicBezTo>
                  <a:cubicBezTo>
                    <a:pt x="21967" y="12098"/>
                    <a:pt x="24741" y="18283"/>
                    <a:pt x="24741" y="25128"/>
                  </a:cubicBezTo>
                  <a:cubicBezTo>
                    <a:pt x="24741" y="31950"/>
                    <a:pt x="21967" y="38135"/>
                    <a:pt x="17487" y="42615"/>
                  </a:cubicBezTo>
                  <a:cubicBezTo>
                    <a:pt x="13007" y="47095"/>
                    <a:pt x="6822" y="49869"/>
                    <a:pt x="0" y="49869"/>
                  </a:cubicBezTo>
                  <a:lnTo>
                    <a:pt x="0" y="50233"/>
                  </a:lnTo>
                  <a:cubicBezTo>
                    <a:pt x="13871" y="50233"/>
                    <a:pt x="25128" y="38999"/>
                    <a:pt x="25128" y="25128"/>
                  </a:cubicBezTo>
                  <a:cubicBezTo>
                    <a:pt x="25128" y="11256"/>
                    <a:pt x="13871"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0"/>
            <p:cNvSpPr/>
            <p:nvPr/>
          </p:nvSpPr>
          <p:spPr>
            <a:xfrm>
              <a:off x="-120075" y="2415600"/>
              <a:ext cx="680500" cy="1361575"/>
            </a:xfrm>
            <a:custGeom>
              <a:avLst/>
              <a:gdLst/>
              <a:ahLst/>
              <a:cxnLst/>
              <a:rect l="l" t="t" r="r" b="b"/>
              <a:pathLst>
                <a:path w="27220" h="54463" extrusionOk="0">
                  <a:moveTo>
                    <a:pt x="0" y="0"/>
                  </a:moveTo>
                  <a:lnTo>
                    <a:pt x="0" y="387"/>
                  </a:lnTo>
                  <a:cubicBezTo>
                    <a:pt x="7413" y="387"/>
                    <a:pt x="14122" y="3389"/>
                    <a:pt x="18988" y="8255"/>
                  </a:cubicBezTo>
                  <a:cubicBezTo>
                    <a:pt x="23854" y="13099"/>
                    <a:pt x="26856" y="19830"/>
                    <a:pt x="26856" y="27243"/>
                  </a:cubicBezTo>
                  <a:cubicBezTo>
                    <a:pt x="26856" y="34656"/>
                    <a:pt x="23854" y="41364"/>
                    <a:pt x="18988" y="46231"/>
                  </a:cubicBezTo>
                  <a:cubicBezTo>
                    <a:pt x="14122" y="51097"/>
                    <a:pt x="7413" y="54099"/>
                    <a:pt x="0" y="54099"/>
                  </a:cubicBezTo>
                  <a:lnTo>
                    <a:pt x="0" y="54462"/>
                  </a:lnTo>
                  <a:cubicBezTo>
                    <a:pt x="15031" y="54462"/>
                    <a:pt x="27220" y="42274"/>
                    <a:pt x="27220" y="27243"/>
                  </a:cubicBezTo>
                  <a:cubicBezTo>
                    <a:pt x="27220" y="12189"/>
                    <a:pt x="15031"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0"/>
            <p:cNvSpPr/>
            <p:nvPr/>
          </p:nvSpPr>
          <p:spPr>
            <a:xfrm>
              <a:off x="-120075" y="2362725"/>
              <a:ext cx="733375" cy="1467325"/>
            </a:xfrm>
            <a:custGeom>
              <a:avLst/>
              <a:gdLst/>
              <a:ahLst/>
              <a:cxnLst/>
              <a:rect l="l" t="t" r="r" b="b"/>
              <a:pathLst>
                <a:path w="29335" h="58693" extrusionOk="0">
                  <a:moveTo>
                    <a:pt x="0" y="1"/>
                  </a:moveTo>
                  <a:lnTo>
                    <a:pt x="0" y="387"/>
                  </a:lnTo>
                  <a:cubicBezTo>
                    <a:pt x="8005" y="387"/>
                    <a:pt x="15236" y="3616"/>
                    <a:pt x="20489" y="8869"/>
                  </a:cubicBezTo>
                  <a:cubicBezTo>
                    <a:pt x="25719" y="14099"/>
                    <a:pt x="28971" y="21353"/>
                    <a:pt x="28971" y="29358"/>
                  </a:cubicBezTo>
                  <a:cubicBezTo>
                    <a:pt x="28971" y="37362"/>
                    <a:pt x="25719" y="44594"/>
                    <a:pt x="20489" y="49824"/>
                  </a:cubicBezTo>
                  <a:cubicBezTo>
                    <a:pt x="15236" y="55077"/>
                    <a:pt x="8005" y="58328"/>
                    <a:pt x="0" y="58328"/>
                  </a:cubicBezTo>
                  <a:lnTo>
                    <a:pt x="0" y="58692"/>
                  </a:lnTo>
                  <a:cubicBezTo>
                    <a:pt x="16214" y="58692"/>
                    <a:pt x="29335" y="45549"/>
                    <a:pt x="29335" y="29358"/>
                  </a:cubicBezTo>
                  <a:cubicBezTo>
                    <a:pt x="29335" y="13144"/>
                    <a:pt x="16214"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0"/>
            <p:cNvSpPr/>
            <p:nvPr/>
          </p:nvSpPr>
          <p:spPr>
            <a:xfrm>
              <a:off x="-120075" y="2309850"/>
              <a:ext cx="786250" cy="1573075"/>
            </a:xfrm>
            <a:custGeom>
              <a:avLst/>
              <a:gdLst/>
              <a:ahLst/>
              <a:cxnLst/>
              <a:rect l="l" t="t" r="r" b="b"/>
              <a:pathLst>
                <a:path w="31450" h="62923" extrusionOk="0">
                  <a:moveTo>
                    <a:pt x="0" y="1"/>
                  </a:moveTo>
                  <a:lnTo>
                    <a:pt x="0" y="387"/>
                  </a:lnTo>
                  <a:cubicBezTo>
                    <a:pt x="8573" y="387"/>
                    <a:pt x="16350" y="3867"/>
                    <a:pt x="21967" y="9483"/>
                  </a:cubicBezTo>
                  <a:cubicBezTo>
                    <a:pt x="27606" y="15123"/>
                    <a:pt x="31086" y="22877"/>
                    <a:pt x="31086" y="31473"/>
                  </a:cubicBezTo>
                  <a:cubicBezTo>
                    <a:pt x="31086" y="40046"/>
                    <a:pt x="27606" y="47823"/>
                    <a:pt x="21967" y="53440"/>
                  </a:cubicBezTo>
                  <a:cubicBezTo>
                    <a:pt x="16350" y="59079"/>
                    <a:pt x="8573" y="62558"/>
                    <a:pt x="0" y="62558"/>
                  </a:cubicBezTo>
                  <a:lnTo>
                    <a:pt x="0" y="62922"/>
                  </a:lnTo>
                  <a:cubicBezTo>
                    <a:pt x="17373" y="62922"/>
                    <a:pt x="31449" y="48846"/>
                    <a:pt x="31449" y="31473"/>
                  </a:cubicBezTo>
                  <a:cubicBezTo>
                    <a:pt x="31449" y="14100"/>
                    <a:pt x="17373"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0"/>
            <p:cNvSpPr/>
            <p:nvPr/>
          </p:nvSpPr>
          <p:spPr>
            <a:xfrm>
              <a:off x="-120075" y="2256975"/>
              <a:ext cx="839125" cy="1678800"/>
            </a:xfrm>
            <a:custGeom>
              <a:avLst/>
              <a:gdLst/>
              <a:ahLst/>
              <a:cxnLst/>
              <a:rect l="l" t="t" r="r" b="b"/>
              <a:pathLst>
                <a:path w="33565" h="67152" extrusionOk="0">
                  <a:moveTo>
                    <a:pt x="0" y="1"/>
                  </a:moveTo>
                  <a:lnTo>
                    <a:pt x="0" y="388"/>
                  </a:lnTo>
                  <a:cubicBezTo>
                    <a:pt x="9164" y="388"/>
                    <a:pt x="17464" y="4094"/>
                    <a:pt x="23468" y="10097"/>
                  </a:cubicBezTo>
                  <a:cubicBezTo>
                    <a:pt x="29471" y="16124"/>
                    <a:pt x="33200" y="24424"/>
                    <a:pt x="33200" y="33588"/>
                  </a:cubicBezTo>
                  <a:cubicBezTo>
                    <a:pt x="33200" y="42752"/>
                    <a:pt x="29471" y="51052"/>
                    <a:pt x="23468" y="57055"/>
                  </a:cubicBezTo>
                  <a:cubicBezTo>
                    <a:pt x="17464" y="63059"/>
                    <a:pt x="9164" y="66765"/>
                    <a:pt x="0" y="66765"/>
                  </a:cubicBezTo>
                  <a:lnTo>
                    <a:pt x="0" y="67152"/>
                  </a:lnTo>
                  <a:cubicBezTo>
                    <a:pt x="18533" y="67152"/>
                    <a:pt x="33564" y="52121"/>
                    <a:pt x="33564" y="33588"/>
                  </a:cubicBezTo>
                  <a:cubicBezTo>
                    <a:pt x="33564" y="15032"/>
                    <a:pt x="18533"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0"/>
            <p:cNvSpPr/>
            <p:nvPr/>
          </p:nvSpPr>
          <p:spPr>
            <a:xfrm>
              <a:off x="-120075" y="2204125"/>
              <a:ext cx="892000" cy="1784525"/>
            </a:xfrm>
            <a:custGeom>
              <a:avLst/>
              <a:gdLst/>
              <a:ahLst/>
              <a:cxnLst/>
              <a:rect l="l" t="t" r="r" b="b"/>
              <a:pathLst>
                <a:path w="35680" h="71381" extrusionOk="0">
                  <a:moveTo>
                    <a:pt x="0" y="0"/>
                  </a:moveTo>
                  <a:lnTo>
                    <a:pt x="0" y="387"/>
                  </a:lnTo>
                  <a:cubicBezTo>
                    <a:pt x="9756" y="387"/>
                    <a:pt x="18579" y="4343"/>
                    <a:pt x="24969" y="10733"/>
                  </a:cubicBezTo>
                  <a:cubicBezTo>
                    <a:pt x="31358" y="17123"/>
                    <a:pt x="35315" y="25946"/>
                    <a:pt x="35315" y="35702"/>
                  </a:cubicBezTo>
                  <a:cubicBezTo>
                    <a:pt x="35315" y="45434"/>
                    <a:pt x="31358" y="54280"/>
                    <a:pt x="24969" y="60670"/>
                  </a:cubicBezTo>
                  <a:cubicBezTo>
                    <a:pt x="18579" y="67060"/>
                    <a:pt x="9756" y="70994"/>
                    <a:pt x="0" y="70994"/>
                  </a:cubicBezTo>
                  <a:lnTo>
                    <a:pt x="0" y="71381"/>
                  </a:lnTo>
                  <a:cubicBezTo>
                    <a:pt x="19716" y="71381"/>
                    <a:pt x="35679" y="55395"/>
                    <a:pt x="35679" y="35702"/>
                  </a:cubicBezTo>
                  <a:cubicBezTo>
                    <a:pt x="35679" y="15986"/>
                    <a:pt x="19716"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0"/>
            <p:cNvSpPr/>
            <p:nvPr/>
          </p:nvSpPr>
          <p:spPr>
            <a:xfrm>
              <a:off x="-120075" y="2151250"/>
              <a:ext cx="944850" cy="1890275"/>
            </a:xfrm>
            <a:custGeom>
              <a:avLst/>
              <a:gdLst/>
              <a:ahLst/>
              <a:cxnLst/>
              <a:rect l="l" t="t" r="r" b="b"/>
              <a:pathLst>
                <a:path w="37794" h="75611" extrusionOk="0">
                  <a:moveTo>
                    <a:pt x="0" y="0"/>
                  </a:moveTo>
                  <a:lnTo>
                    <a:pt x="0" y="387"/>
                  </a:lnTo>
                  <a:cubicBezTo>
                    <a:pt x="10324" y="387"/>
                    <a:pt x="19693" y="4571"/>
                    <a:pt x="26447" y="11348"/>
                  </a:cubicBezTo>
                  <a:cubicBezTo>
                    <a:pt x="33223" y="18124"/>
                    <a:pt x="37407" y="27470"/>
                    <a:pt x="37407" y="37817"/>
                  </a:cubicBezTo>
                  <a:cubicBezTo>
                    <a:pt x="37407" y="48141"/>
                    <a:pt x="33223" y="57510"/>
                    <a:pt x="26447" y="64263"/>
                  </a:cubicBezTo>
                  <a:cubicBezTo>
                    <a:pt x="19693" y="71040"/>
                    <a:pt x="10324" y="75224"/>
                    <a:pt x="0" y="75224"/>
                  </a:cubicBezTo>
                  <a:lnTo>
                    <a:pt x="0" y="75611"/>
                  </a:lnTo>
                  <a:cubicBezTo>
                    <a:pt x="20875" y="75611"/>
                    <a:pt x="37794" y="58692"/>
                    <a:pt x="37794" y="37817"/>
                  </a:cubicBezTo>
                  <a:cubicBezTo>
                    <a:pt x="37794" y="16942"/>
                    <a:pt x="20875"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0"/>
            <p:cNvSpPr/>
            <p:nvPr/>
          </p:nvSpPr>
          <p:spPr>
            <a:xfrm>
              <a:off x="-120075" y="2098375"/>
              <a:ext cx="997725" cy="1996025"/>
            </a:xfrm>
            <a:custGeom>
              <a:avLst/>
              <a:gdLst/>
              <a:ahLst/>
              <a:cxnLst/>
              <a:rect l="l" t="t" r="r" b="b"/>
              <a:pathLst>
                <a:path w="39909" h="79841" extrusionOk="0">
                  <a:moveTo>
                    <a:pt x="0" y="1"/>
                  </a:moveTo>
                  <a:lnTo>
                    <a:pt x="0" y="387"/>
                  </a:lnTo>
                  <a:cubicBezTo>
                    <a:pt x="10915" y="387"/>
                    <a:pt x="20807" y="4821"/>
                    <a:pt x="27948" y="11962"/>
                  </a:cubicBezTo>
                  <a:cubicBezTo>
                    <a:pt x="35111" y="19125"/>
                    <a:pt x="39522" y="29017"/>
                    <a:pt x="39522" y="39932"/>
                  </a:cubicBezTo>
                  <a:cubicBezTo>
                    <a:pt x="39522" y="50847"/>
                    <a:pt x="35111" y="60716"/>
                    <a:pt x="27948" y="67879"/>
                  </a:cubicBezTo>
                  <a:cubicBezTo>
                    <a:pt x="20807" y="75042"/>
                    <a:pt x="10915" y="79454"/>
                    <a:pt x="0" y="79454"/>
                  </a:cubicBezTo>
                  <a:lnTo>
                    <a:pt x="0" y="79840"/>
                  </a:lnTo>
                  <a:cubicBezTo>
                    <a:pt x="22035" y="79840"/>
                    <a:pt x="39909" y="61967"/>
                    <a:pt x="39909" y="39932"/>
                  </a:cubicBezTo>
                  <a:cubicBezTo>
                    <a:pt x="39909" y="17874"/>
                    <a:pt x="22035"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a:off x="-120075" y="2045500"/>
              <a:ext cx="1050600" cy="2101775"/>
            </a:xfrm>
            <a:custGeom>
              <a:avLst/>
              <a:gdLst/>
              <a:ahLst/>
              <a:cxnLst/>
              <a:rect l="l" t="t" r="r" b="b"/>
              <a:pathLst>
                <a:path w="42024" h="84071" extrusionOk="0">
                  <a:moveTo>
                    <a:pt x="0" y="1"/>
                  </a:moveTo>
                  <a:lnTo>
                    <a:pt x="0" y="387"/>
                  </a:lnTo>
                  <a:cubicBezTo>
                    <a:pt x="11507" y="387"/>
                    <a:pt x="21899" y="5049"/>
                    <a:pt x="29448" y="12599"/>
                  </a:cubicBezTo>
                  <a:cubicBezTo>
                    <a:pt x="36975" y="20126"/>
                    <a:pt x="41637" y="30540"/>
                    <a:pt x="41637" y="42047"/>
                  </a:cubicBezTo>
                  <a:cubicBezTo>
                    <a:pt x="41637" y="53530"/>
                    <a:pt x="36975" y="63945"/>
                    <a:pt x="29448" y="71495"/>
                  </a:cubicBezTo>
                  <a:cubicBezTo>
                    <a:pt x="21899" y="79022"/>
                    <a:pt x="11507" y="83684"/>
                    <a:pt x="0" y="83684"/>
                  </a:cubicBezTo>
                  <a:lnTo>
                    <a:pt x="0" y="84070"/>
                  </a:lnTo>
                  <a:cubicBezTo>
                    <a:pt x="23218" y="84070"/>
                    <a:pt x="42024" y="65242"/>
                    <a:pt x="42024" y="42047"/>
                  </a:cubicBezTo>
                  <a:cubicBezTo>
                    <a:pt x="42024" y="18829"/>
                    <a:pt x="23218" y="23"/>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0"/>
            <p:cNvSpPr/>
            <p:nvPr/>
          </p:nvSpPr>
          <p:spPr>
            <a:xfrm>
              <a:off x="-120075" y="1991500"/>
              <a:ext cx="1104600" cy="2209775"/>
            </a:xfrm>
            <a:custGeom>
              <a:avLst/>
              <a:gdLst/>
              <a:ahLst/>
              <a:cxnLst/>
              <a:rect l="l" t="t" r="r" b="b"/>
              <a:pathLst>
                <a:path w="44184" h="88391" extrusionOk="0">
                  <a:moveTo>
                    <a:pt x="0" y="0"/>
                  </a:moveTo>
                  <a:lnTo>
                    <a:pt x="0" y="387"/>
                  </a:lnTo>
                  <a:cubicBezTo>
                    <a:pt x="12098" y="387"/>
                    <a:pt x="23058" y="5299"/>
                    <a:pt x="30972" y="13212"/>
                  </a:cubicBezTo>
                  <a:cubicBezTo>
                    <a:pt x="38908" y="21149"/>
                    <a:pt x="43820" y="32109"/>
                    <a:pt x="43820" y="44207"/>
                  </a:cubicBezTo>
                  <a:cubicBezTo>
                    <a:pt x="43820" y="56304"/>
                    <a:pt x="38908" y="67242"/>
                    <a:pt x="30972" y="75179"/>
                  </a:cubicBezTo>
                  <a:cubicBezTo>
                    <a:pt x="23058" y="83115"/>
                    <a:pt x="12098" y="88004"/>
                    <a:pt x="0" y="88004"/>
                  </a:cubicBezTo>
                  <a:lnTo>
                    <a:pt x="0" y="88390"/>
                  </a:lnTo>
                  <a:cubicBezTo>
                    <a:pt x="24400" y="88390"/>
                    <a:pt x="44184" y="68607"/>
                    <a:pt x="44184" y="44207"/>
                  </a:cubicBezTo>
                  <a:cubicBezTo>
                    <a:pt x="44184" y="19784"/>
                    <a:pt x="24400"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0"/>
            <p:cNvSpPr/>
            <p:nvPr/>
          </p:nvSpPr>
          <p:spPr>
            <a:xfrm>
              <a:off x="-120075" y="1940325"/>
              <a:ext cx="1156350" cy="2312675"/>
            </a:xfrm>
            <a:custGeom>
              <a:avLst/>
              <a:gdLst/>
              <a:ahLst/>
              <a:cxnLst/>
              <a:rect l="l" t="t" r="r" b="b"/>
              <a:pathLst>
                <a:path w="46254" h="92507" extrusionOk="0">
                  <a:moveTo>
                    <a:pt x="0" y="1"/>
                  </a:moveTo>
                  <a:lnTo>
                    <a:pt x="0" y="365"/>
                  </a:lnTo>
                  <a:cubicBezTo>
                    <a:pt x="12666" y="365"/>
                    <a:pt x="24127" y="5504"/>
                    <a:pt x="32427" y="13804"/>
                  </a:cubicBezTo>
                  <a:cubicBezTo>
                    <a:pt x="40727" y="22104"/>
                    <a:pt x="45867" y="33588"/>
                    <a:pt x="45867" y="46254"/>
                  </a:cubicBezTo>
                  <a:cubicBezTo>
                    <a:pt x="45867" y="58920"/>
                    <a:pt x="40727" y="70381"/>
                    <a:pt x="32427" y="78681"/>
                  </a:cubicBezTo>
                  <a:cubicBezTo>
                    <a:pt x="24127" y="86981"/>
                    <a:pt x="12666" y="92120"/>
                    <a:pt x="0" y="92120"/>
                  </a:cubicBezTo>
                  <a:lnTo>
                    <a:pt x="0" y="92507"/>
                  </a:lnTo>
                  <a:cubicBezTo>
                    <a:pt x="25537" y="92507"/>
                    <a:pt x="46253" y="71791"/>
                    <a:pt x="46253" y="46254"/>
                  </a:cubicBezTo>
                  <a:cubicBezTo>
                    <a:pt x="46253" y="20694"/>
                    <a:pt x="25537"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0"/>
            <p:cNvSpPr/>
            <p:nvPr/>
          </p:nvSpPr>
          <p:spPr>
            <a:xfrm>
              <a:off x="-120075" y="1887475"/>
              <a:ext cx="1209200" cy="2418400"/>
            </a:xfrm>
            <a:custGeom>
              <a:avLst/>
              <a:gdLst/>
              <a:ahLst/>
              <a:cxnLst/>
              <a:rect l="l" t="t" r="r" b="b"/>
              <a:pathLst>
                <a:path w="48368" h="96736" extrusionOk="0">
                  <a:moveTo>
                    <a:pt x="0" y="0"/>
                  </a:moveTo>
                  <a:lnTo>
                    <a:pt x="0" y="364"/>
                  </a:lnTo>
                  <a:cubicBezTo>
                    <a:pt x="13258" y="364"/>
                    <a:pt x="25241" y="5753"/>
                    <a:pt x="33928" y="14417"/>
                  </a:cubicBezTo>
                  <a:cubicBezTo>
                    <a:pt x="42615" y="23104"/>
                    <a:pt x="47981" y="35110"/>
                    <a:pt x="47981" y="48368"/>
                  </a:cubicBezTo>
                  <a:cubicBezTo>
                    <a:pt x="47981" y="61602"/>
                    <a:pt x="42615" y="73609"/>
                    <a:pt x="33928" y="82296"/>
                  </a:cubicBezTo>
                  <a:cubicBezTo>
                    <a:pt x="25241" y="90982"/>
                    <a:pt x="13258" y="96349"/>
                    <a:pt x="0" y="96349"/>
                  </a:cubicBezTo>
                  <a:lnTo>
                    <a:pt x="0" y="96736"/>
                  </a:lnTo>
                  <a:cubicBezTo>
                    <a:pt x="26697" y="96736"/>
                    <a:pt x="48368" y="75064"/>
                    <a:pt x="48368" y="48368"/>
                  </a:cubicBezTo>
                  <a:cubicBezTo>
                    <a:pt x="48368" y="21648"/>
                    <a:pt x="26697"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20"/>
          <p:cNvGrpSpPr/>
          <p:nvPr/>
        </p:nvGrpSpPr>
        <p:grpSpPr>
          <a:xfrm rot="3527841">
            <a:off x="-150178" y="-562153"/>
            <a:ext cx="820657" cy="1645418"/>
            <a:chOff x="-120075" y="1887475"/>
            <a:chExt cx="1209200" cy="2418400"/>
          </a:xfrm>
        </p:grpSpPr>
        <p:sp>
          <p:nvSpPr>
            <p:cNvPr id="252" name="Google Shape;252;p20"/>
            <p:cNvSpPr/>
            <p:nvPr/>
          </p:nvSpPr>
          <p:spPr>
            <a:xfrm>
              <a:off x="-120075" y="2521350"/>
              <a:ext cx="575325" cy="1150650"/>
            </a:xfrm>
            <a:custGeom>
              <a:avLst/>
              <a:gdLst/>
              <a:ahLst/>
              <a:cxnLst/>
              <a:rect l="l" t="t" r="r" b="b"/>
              <a:pathLst>
                <a:path w="23013" h="46026" extrusionOk="0">
                  <a:moveTo>
                    <a:pt x="0" y="0"/>
                  </a:moveTo>
                  <a:lnTo>
                    <a:pt x="0" y="387"/>
                  </a:lnTo>
                  <a:cubicBezTo>
                    <a:pt x="6254" y="387"/>
                    <a:pt x="11893" y="2911"/>
                    <a:pt x="15986" y="7004"/>
                  </a:cubicBezTo>
                  <a:cubicBezTo>
                    <a:pt x="20102" y="11097"/>
                    <a:pt x="22626" y="16759"/>
                    <a:pt x="22626" y="23013"/>
                  </a:cubicBezTo>
                  <a:cubicBezTo>
                    <a:pt x="22626" y="29266"/>
                    <a:pt x="20102" y="34906"/>
                    <a:pt x="15986" y="38999"/>
                  </a:cubicBezTo>
                  <a:cubicBezTo>
                    <a:pt x="11893" y="43092"/>
                    <a:pt x="6254" y="45639"/>
                    <a:pt x="0" y="45639"/>
                  </a:cubicBezTo>
                  <a:lnTo>
                    <a:pt x="0" y="46026"/>
                  </a:lnTo>
                  <a:cubicBezTo>
                    <a:pt x="12712" y="46026"/>
                    <a:pt x="23013" y="35702"/>
                    <a:pt x="23013" y="23013"/>
                  </a:cubicBezTo>
                  <a:cubicBezTo>
                    <a:pt x="23013" y="10301"/>
                    <a:pt x="12712"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0"/>
            <p:cNvSpPr/>
            <p:nvPr/>
          </p:nvSpPr>
          <p:spPr>
            <a:xfrm>
              <a:off x="-120075" y="2468475"/>
              <a:ext cx="628200" cy="1255825"/>
            </a:xfrm>
            <a:custGeom>
              <a:avLst/>
              <a:gdLst/>
              <a:ahLst/>
              <a:cxnLst/>
              <a:rect l="l" t="t" r="r" b="b"/>
              <a:pathLst>
                <a:path w="25128" h="50233" extrusionOk="0">
                  <a:moveTo>
                    <a:pt x="0" y="0"/>
                  </a:moveTo>
                  <a:lnTo>
                    <a:pt x="0" y="387"/>
                  </a:lnTo>
                  <a:cubicBezTo>
                    <a:pt x="6822" y="387"/>
                    <a:pt x="13007" y="3138"/>
                    <a:pt x="17487" y="7618"/>
                  </a:cubicBezTo>
                  <a:cubicBezTo>
                    <a:pt x="21967" y="12098"/>
                    <a:pt x="24741" y="18283"/>
                    <a:pt x="24741" y="25128"/>
                  </a:cubicBezTo>
                  <a:cubicBezTo>
                    <a:pt x="24741" y="31950"/>
                    <a:pt x="21967" y="38135"/>
                    <a:pt x="17487" y="42615"/>
                  </a:cubicBezTo>
                  <a:cubicBezTo>
                    <a:pt x="13007" y="47095"/>
                    <a:pt x="6822" y="49869"/>
                    <a:pt x="0" y="49869"/>
                  </a:cubicBezTo>
                  <a:lnTo>
                    <a:pt x="0" y="50233"/>
                  </a:lnTo>
                  <a:cubicBezTo>
                    <a:pt x="13871" y="50233"/>
                    <a:pt x="25128" y="38999"/>
                    <a:pt x="25128" y="25128"/>
                  </a:cubicBezTo>
                  <a:cubicBezTo>
                    <a:pt x="25128" y="11256"/>
                    <a:pt x="13871"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0"/>
            <p:cNvSpPr/>
            <p:nvPr/>
          </p:nvSpPr>
          <p:spPr>
            <a:xfrm>
              <a:off x="-120075" y="2415600"/>
              <a:ext cx="680500" cy="1361575"/>
            </a:xfrm>
            <a:custGeom>
              <a:avLst/>
              <a:gdLst/>
              <a:ahLst/>
              <a:cxnLst/>
              <a:rect l="l" t="t" r="r" b="b"/>
              <a:pathLst>
                <a:path w="27220" h="54463" extrusionOk="0">
                  <a:moveTo>
                    <a:pt x="0" y="0"/>
                  </a:moveTo>
                  <a:lnTo>
                    <a:pt x="0" y="387"/>
                  </a:lnTo>
                  <a:cubicBezTo>
                    <a:pt x="7413" y="387"/>
                    <a:pt x="14122" y="3389"/>
                    <a:pt x="18988" y="8255"/>
                  </a:cubicBezTo>
                  <a:cubicBezTo>
                    <a:pt x="23854" y="13099"/>
                    <a:pt x="26856" y="19830"/>
                    <a:pt x="26856" y="27243"/>
                  </a:cubicBezTo>
                  <a:cubicBezTo>
                    <a:pt x="26856" y="34656"/>
                    <a:pt x="23854" y="41364"/>
                    <a:pt x="18988" y="46231"/>
                  </a:cubicBezTo>
                  <a:cubicBezTo>
                    <a:pt x="14122" y="51097"/>
                    <a:pt x="7413" y="54099"/>
                    <a:pt x="0" y="54099"/>
                  </a:cubicBezTo>
                  <a:lnTo>
                    <a:pt x="0" y="54462"/>
                  </a:lnTo>
                  <a:cubicBezTo>
                    <a:pt x="15031" y="54462"/>
                    <a:pt x="27220" y="42274"/>
                    <a:pt x="27220" y="27243"/>
                  </a:cubicBezTo>
                  <a:cubicBezTo>
                    <a:pt x="27220" y="12189"/>
                    <a:pt x="15031"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120075" y="2362725"/>
              <a:ext cx="733375" cy="1467325"/>
            </a:xfrm>
            <a:custGeom>
              <a:avLst/>
              <a:gdLst/>
              <a:ahLst/>
              <a:cxnLst/>
              <a:rect l="l" t="t" r="r" b="b"/>
              <a:pathLst>
                <a:path w="29335" h="58693" extrusionOk="0">
                  <a:moveTo>
                    <a:pt x="0" y="1"/>
                  </a:moveTo>
                  <a:lnTo>
                    <a:pt x="0" y="387"/>
                  </a:lnTo>
                  <a:cubicBezTo>
                    <a:pt x="8005" y="387"/>
                    <a:pt x="15236" y="3616"/>
                    <a:pt x="20489" y="8869"/>
                  </a:cubicBezTo>
                  <a:cubicBezTo>
                    <a:pt x="25719" y="14099"/>
                    <a:pt x="28971" y="21353"/>
                    <a:pt x="28971" y="29358"/>
                  </a:cubicBezTo>
                  <a:cubicBezTo>
                    <a:pt x="28971" y="37362"/>
                    <a:pt x="25719" y="44594"/>
                    <a:pt x="20489" y="49824"/>
                  </a:cubicBezTo>
                  <a:cubicBezTo>
                    <a:pt x="15236" y="55077"/>
                    <a:pt x="8005" y="58328"/>
                    <a:pt x="0" y="58328"/>
                  </a:cubicBezTo>
                  <a:lnTo>
                    <a:pt x="0" y="58692"/>
                  </a:lnTo>
                  <a:cubicBezTo>
                    <a:pt x="16214" y="58692"/>
                    <a:pt x="29335" y="45549"/>
                    <a:pt x="29335" y="29358"/>
                  </a:cubicBezTo>
                  <a:cubicBezTo>
                    <a:pt x="29335" y="13144"/>
                    <a:pt x="16214"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0"/>
            <p:cNvSpPr/>
            <p:nvPr/>
          </p:nvSpPr>
          <p:spPr>
            <a:xfrm>
              <a:off x="-120075" y="2309850"/>
              <a:ext cx="786250" cy="1573075"/>
            </a:xfrm>
            <a:custGeom>
              <a:avLst/>
              <a:gdLst/>
              <a:ahLst/>
              <a:cxnLst/>
              <a:rect l="l" t="t" r="r" b="b"/>
              <a:pathLst>
                <a:path w="31450" h="62923" extrusionOk="0">
                  <a:moveTo>
                    <a:pt x="0" y="1"/>
                  </a:moveTo>
                  <a:lnTo>
                    <a:pt x="0" y="387"/>
                  </a:lnTo>
                  <a:cubicBezTo>
                    <a:pt x="8573" y="387"/>
                    <a:pt x="16350" y="3867"/>
                    <a:pt x="21967" y="9483"/>
                  </a:cubicBezTo>
                  <a:cubicBezTo>
                    <a:pt x="27606" y="15123"/>
                    <a:pt x="31086" y="22877"/>
                    <a:pt x="31086" y="31473"/>
                  </a:cubicBezTo>
                  <a:cubicBezTo>
                    <a:pt x="31086" y="40046"/>
                    <a:pt x="27606" y="47823"/>
                    <a:pt x="21967" y="53440"/>
                  </a:cubicBezTo>
                  <a:cubicBezTo>
                    <a:pt x="16350" y="59079"/>
                    <a:pt x="8573" y="62558"/>
                    <a:pt x="0" y="62558"/>
                  </a:cubicBezTo>
                  <a:lnTo>
                    <a:pt x="0" y="62922"/>
                  </a:lnTo>
                  <a:cubicBezTo>
                    <a:pt x="17373" y="62922"/>
                    <a:pt x="31449" y="48846"/>
                    <a:pt x="31449" y="31473"/>
                  </a:cubicBezTo>
                  <a:cubicBezTo>
                    <a:pt x="31449" y="14100"/>
                    <a:pt x="17373"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0"/>
            <p:cNvSpPr/>
            <p:nvPr/>
          </p:nvSpPr>
          <p:spPr>
            <a:xfrm>
              <a:off x="-120075" y="2256975"/>
              <a:ext cx="839125" cy="1678800"/>
            </a:xfrm>
            <a:custGeom>
              <a:avLst/>
              <a:gdLst/>
              <a:ahLst/>
              <a:cxnLst/>
              <a:rect l="l" t="t" r="r" b="b"/>
              <a:pathLst>
                <a:path w="33565" h="67152" extrusionOk="0">
                  <a:moveTo>
                    <a:pt x="0" y="1"/>
                  </a:moveTo>
                  <a:lnTo>
                    <a:pt x="0" y="388"/>
                  </a:lnTo>
                  <a:cubicBezTo>
                    <a:pt x="9164" y="388"/>
                    <a:pt x="17464" y="4094"/>
                    <a:pt x="23468" y="10097"/>
                  </a:cubicBezTo>
                  <a:cubicBezTo>
                    <a:pt x="29471" y="16124"/>
                    <a:pt x="33200" y="24424"/>
                    <a:pt x="33200" y="33588"/>
                  </a:cubicBezTo>
                  <a:cubicBezTo>
                    <a:pt x="33200" y="42752"/>
                    <a:pt x="29471" y="51052"/>
                    <a:pt x="23468" y="57055"/>
                  </a:cubicBezTo>
                  <a:cubicBezTo>
                    <a:pt x="17464" y="63059"/>
                    <a:pt x="9164" y="66765"/>
                    <a:pt x="0" y="66765"/>
                  </a:cubicBezTo>
                  <a:lnTo>
                    <a:pt x="0" y="67152"/>
                  </a:lnTo>
                  <a:cubicBezTo>
                    <a:pt x="18533" y="67152"/>
                    <a:pt x="33564" y="52121"/>
                    <a:pt x="33564" y="33588"/>
                  </a:cubicBezTo>
                  <a:cubicBezTo>
                    <a:pt x="33564" y="15032"/>
                    <a:pt x="18533"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0"/>
            <p:cNvSpPr/>
            <p:nvPr/>
          </p:nvSpPr>
          <p:spPr>
            <a:xfrm>
              <a:off x="-120075" y="2204125"/>
              <a:ext cx="892000" cy="1784525"/>
            </a:xfrm>
            <a:custGeom>
              <a:avLst/>
              <a:gdLst/>
              <a:ahLst/>
              <a:cxnLst/>
              <a:rect l="l" t="t" r="r" b="b"/>
              <a:pathLst>
                <a:path w="35680" h="71381" extrusionOk="0">
                  <a:moveTo>
                    <a:pt x="0" y="0"/>
                  </a:moveTo>
                  <a:lnTo>
                    <a:pt x="0" y="387"/>
                  </a:lnTo>
                  <a:cubicBezTo>
                    <a:pt x="9756" y="387"/>
                    <a:pt x="18579" y="4343"/>
                    <a:pt x="24969" y="10733"/>
                  </a:cubicBezTo>
                  <a:cubicBezTo>
                    <a:pt x="31358" y="17123"/>
                    <a:pt x="35315" y="25946"/>
                    <a:pt x="35315" y="35702"/>
                  </a:cubicBezTo>
                  <a:cubicBezTo>
                    <a:pt x="35315" y="45434"/>
                    <a:pt x="31358" y="54280"/>
                    <a:pt x="24969" y="60670"/>
                  </a:cubicBezTo>
                  <a:cubicBezTo>
                    <a:pt x="18579" y="67060"/>
                    <a:pt x="9756" y="70994"/>
                    <a:pt x="0" y="70994"/>
                  </a:cubicBezTo>
                  <a:lnTo>
                    <a:pt x="0" y="71381"/>
                  </a:lnTo>
                  <a:cubicBezTo>
                    <a:pt x="19716" y="71381"/>
                    <a:pt x="35679" y="55395"/>
                    <a:pt x="35679" y="35702"/>
                  </a:cubicBezTo>
                  <a:cubicBezTo>
                    <a:pt x="35679" y="15986"/>
                    <a:pt x="19716"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0"/>
            <p:cNvSpPr/>
            <p:nvPr/>
          </p:nvSpPr>
          <p:spPr>
            <a:xfrm>
              <a:off x="-120075" y="2151250"/>
              <a:ext cx="944850" cy="1890275"/>
            </a:xfrm>
            <a:custGeom>
              <a:avLst/>
              <a:gdLst/>
              <a:ahLst/>
              <a:cxnLst/>
              <a:rect l="l" t="t" r="r" b="b"/>
              <a:pathLst>
                <a:path w="37794" h="75611" extrusionOk="0">
                  <a:moveTo>
                    <a:pt x="0" y="0"/>
                  </a:moveTo>
                  <a:lnTo>
                    <a:pt x="0" y="387"/>
                  </a:lnTo>
                  <a:cubicBezTo>
                    <a:pt x="10324" y="387"/>
                    <a:pt x="19693" y="4571"/>
                    <a:pt x="26447" y="11348"/>
                  </a:cubicBezTo>
                  <a:cubicBezTo>
                    <a:pt x="33223" y="18124"/>
                    <a:pt x="37407" y="27470"/>
                    <a:pt x="37407" y="37817"/>
                  </a:cubicBezTo>
                  <a:cubicBezTo>
                    <a:pt x="37407" y="48141"/>
                    <a:pt x="33223" y="57510"/>
                    <a:pt x="26447" y="64263"/>
                  </a:cubicBezTo>
                  <a:cubicBezTo>
                    <a:pt x="19693" y="71040"/>
                    <a:pt x="10324" y="75224"/>
                    <a:pt x="0" y="75224"/>
                  </a:cubicBezTo>
                  <a:lnTo>
                    <a:pt x="0" y="75611"/>
                  </a:lnTo>
                  <a:cubicBezTo>
                    <a:pt x="20875" y="75611"/>
                    <a:pt x="37794" y="58692"/>
                    <a:pt x="37794" y="37817"/>
                  </a:cubicBezTo>
                  <a:cubicBezTo>
                    <a:pt x="37794" y="16942"/>
                    <a:pt x="20875"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a:off x="-120075" y="2098375"/>
              <a:ext cx="997725" cy="1996025"/>
            </a:xfrm>
            <a:custGeom>
              <a:avLst/>
              <a:gdLst/>
              <a:ahLst/>
              <a:cxnLst/>
              <a:rect l="l" t="t" r="r" b="b"/>
              <a:pathLst>
                <a:path w="39909" h="79841" extrusionOk="0">
                  <a:moveTo>
                    <a:pt x="0" y="1"/>
                  </a:moveTo>
                  <a:lnTo>
                    <a:pt x="0" y="387"/>
                  </a:lnTo>
                  <a:cubicBezTo>
                    <a:pt x="10915" y="387"/>
                    <a:pt x="20807" y="4821"/>
                    <a:pt x="27948" y="11962"/>
                  </a:cubicBezTo>
                  <a:cubicBezTo>
                    <a:pt x="35111" y="19125"/>
                    <a:pt x="39522" y="29017"/>
                    <a:pt x="39522" y="39932"/>
                  </a:cubicBezTo>
                  <a:cubicBezTo>
                    <a:pt x="39522" y="50847"/>
                    <a:pt x="35111" y="60716"/>
                    <a:pt x="27948" y="67879"/>
                  </a:cubicBezTo>
                  <a:cubicBezTo>
                    <a:pt x="20807" y="75042"/>
                    <a:pt x="10915" y="79454"/>
                    <a:pt x="0" y="79454"/>
                  </a:cubicBezTo>
                  <a:lnTo>
                    <a:pt x="0" y="79840"/>
                  </a:lnTo>
                  <a:cubicBezTo>
                    <a:pt x="22035" y="79840"/>
                    <a:pt x="39909" y="61967"/>
                    <a:pt x="39909" y="39932"/>
                  </a:cubicBezTo>
                  <a:cubicBezTo>
                    <a:pt x="39909" y="17874"/>
                    <a:pt x="22035"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0"/>
            <p:cNvSpPr/>
            <p:nvPr/>
          </p:nvSpPr>
          <p:spPr>
            <a:xfrm>
              <a:off x="-120075" y="2045500"/>
              <a:ext cx="1050600" cy="2101775"/>
            </a:xfrm>
            <a:custGeom>
              <a:avLst/>
              <a:gdLst/>
              <a:ahLst/>
              <a:cxnLst/>
              <a:rect l="l" t="t" r="r" b="b"/>
              <a:pathLst>
                <a:path w="42024" h="84071" extrusionOk="0">
                  <a:moveTo>
                    <a:pt x="0" y="1"/>
                  </a:moveTo>
                  <a:lnTo>
                    <a:pt x="0" y="387"/>
                  </a:lnTo>
                  <a:cubicBezTo>
                    <a:pt x="11507" y="387"/>
                    <a:pt x="21899" y="5049"/>
                    <a:pt x="29448" y="12599"/>
                  </a:cubicBezTo>
                  <a:cubicBezTo>
                    <a:pt x="36975" y="20126"/>
                    <a:pt x="41637" y="30540"/>
                    <a:pt x="41637" y="42047"/>
                  </a:cubicBezTo>
                  <a:cubicBezTo>
                    <a:pt x="41637" y="53530"/>
                    <a:pt x="36975" y="63945"/>
                    <a:pt x="29448" y="71495"/>
                  </a:cubicBezTo>
                  <a:cubicBezTo>
                    <a:pt x="21899" y="79022"/>
                    <a:pt x="11507" y="83684"/>
                    <a:pt x="0" y="83684"/>
                  </a:cubicBezTo>
                  <a:lnTo>
                    <a:pt x="0" y="84070"/>
                  </a:lnTo>
                  <a:cubicBezTo>
                    <a:pt x="23218" y="84070"/>
                    <a:pt x="42024" y="65242"/>
                    <a:pt x="42024" y="42047"/>
                  </a:cubicBezTo>
                  <a:cubicBezTo>
                    <a:pt x="42024" y="18829"/>
                    <a:pt x="23218" y="23"/>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0"/>
            <p:cNvSpPr/>
            <p:nvPr/>
          </p:nvSpPr>
          <p:spPr>
            <a:xfrm>
              <a:off x="-120075" y="1991500"/>
              <a:ext cx="1104600" cy="2209775"/>
            </a:xfrm>
            <a:custGeom>
              <a:avLst/>
              <a:gdLst/>
              <a:ahLst/>
              <a:cxnLst/>
              <a:rect l="l" t="t" r="r" b="b"/>
              <a:pathLst>
                <a:path w="44184" h="88391" extrusionOk="0">
                  <a:moveTo>
                    <a:pt x="0" y="0"/>
                  </a:moveTo>
                  <a:lnTo>
                    <a:pt x="0" y="387"/>
                  </a:lnTo>
                  <a:cubicBezTo>
                    <a:pt x="12098" y="387"/>
                    <a:pt x="23058" y="5299"/>
                    <a:pt x="30972" y="13212"/>
                  </a:cubicBezTo>
                  <a:cubicBezTo>
                    <a:pt x="38908" y="21149"/>
                    <a:pt x="43820" y="32109"/>
                    <a:pt x="43820" y="44207"/>
                  </a:cubicBezTo>
                  <a:cubicBezTo>
                    <a:pt x="43820" y="56304"/>
                    <a:pt x="38908" y="67242"/>
                    <a:pt x="30972" y="75179"/>
                  </a:cubicBezTo>
                  <a:cubicBezTo>
                    <a:pt x="23058" y="83115"/>
                    <a:pt x="12098" y="88004"/>
                    <a:pt x="0" y="88004"/>
                  </a:cubicBezTo>
                  <a:lnTo>
                    <a:pt x="0" y="88390"/>
                  </a:lnTo>
                  <a:cubicBezTo>
                    <a:pt x="24400" y="88390"/>
                    <a:pt x="44184" y="68607"/>
                    <a:pt x="44184" y="44207"/>
                  </a:cubicBezTo>
                  <a:cubicBezTo>
                    <a:pt x="44184" y="19784"/>
                    <a:pt x="24400"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0"/>
            <p:cNvSpPr/>
            <p:nvPr/>
          </p:nvSpPr>
          <p:spPr>
            <a:xfrm>
              <a:off x="-120075" y="1940325"/>
              <a:ext cx="1156350" cy="2312675"/>
            </a:xfrm>
            <a:custGeom>
              <a:avLst/>
              <a:gdLst/>
              <a:ahLst/>
              <a:cxnLst/>
              <a:rect l="l" t="t" r="r" b="b"/>
              <a:pathLst>
                <a:path w="46254" h="92507" extrusionOk="0">
                  <a:moveTo>
                    <a:pt x="0" y="1"/>
                  </a:moveTo>
                  <a:lnTo>
                    <a:pt x="0" y="365"/>
                  </a:lnTo>
                  <a:cubicBezTo>
                    <a:pt x="12666" y="365"/>
                    <a:pt x="24127" y="5504"/>
                    <a:pt x="32427" y="13804"/>
                  </a:cubicBezTo>
                  <a:cubicBezTo>
                    <a:pt x="40727" y="22104"/>
                    <a:pt x="45867" y="33588"/>
                    <a:pt x="45867" y="46254"/>
                  </a:cubicBezTo>
                  <a:cubicBezTo>
                    <a:pt x="45867" y="58920"/>
                    <a:pt x="40727" y="70381"/>
                    <a:pt x="32427" y="78681"/>
                  </a:cubicBezTo>
                  <a:cubicBezTo>
                    <a:pt x="24127" y="86981"/>
                    <a:pt x="12666" y="92120"/>
                    <a:pt x="0" y="92120"/>
                  </a:cubicBezTo>
                  <a:lnTo>
                    <a:pt x="0" y="92507"/>
                  </a:lnTo>
                  <a:cubicBezTo>
                    <a:pt x="25537" y="92507"/>
                    <a:pt x="46253" y="71791"/>
                    <a:pt x="46253" y="46254"/>
                  </a:cubicBezTo>
                  <a:cubicBezTo>
                    <a:pt x="46253" y="20694"/>
                    <a:pt x="25537"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0"/>
            <p:cNvSpPr/>
            <p:nvPr/>
          </p:nvSpPr>
          <p:spPr>
            <a:xfrm>
              <a:off x="-120075" y="1887475"/>
              <a:ext cx="1209200" cy="2418400"/>
            </a:xfrm>
            <a:custGeom>
              <a:avLst/>
              <a:gdLst/>
              <a:ahLst/>
              <a:cxnLst/>
              <a:rect l="l" t="t" r="r" b="b"/>
              <a:pathLst>
                <a:path w="48368" h="96736" extrusionOk="0">
                  <a:moveTo>
                    <a:pt x="0" y="0"/>
                  </a:moveTo>
                  <a:lnTo>
                    <a:pt x="0" y="364"/>
                  </a:lnTo>
                  <a:cubicBezTo>
                    <a:pt x="13258" y="364"/>
                    <a:pt x="25241" y="5753"/>
                    <a:pt x="33928" y="14417"/>
                  </a:cubicBezTo>
                  <a:cubicBezTo>
                    <a:pt x="42615" y="23104"/>
                    <a:pt x="47981" y="35110"/>
                    <a:pt x="47981" y="48368"/>
                  </a:cubicBezTo>
                  <a:cubicBezTo>
                    <a:pt x="47981" y="61602"/>
                    <a:pt x="42615" y="73609"/>
                    <a:pt x="33928" y="82296"/>
                  </a:cubicBezTo>
                  <a:cubicBezTo>
                    <a:pt x="25241" y="90982"/>
                    <a:pt x="13258" y="96349"/>
                    <a:pt x="0" y="96349"/>
                  </a:cubicBezTo>
                  <a:lnTo>
                    <a:pt x="0" y="96736"/>
                  </a:lnTo>
                  <a:cubicBezTo>
                    <a:pt x="26697" y="96736"/>
                    <a:pt x="48368" y="75064"/>
                    <a:pt x="48368" y="48368"/>
                  </a:cubicBezTo>
                  <a:cubicBezTo>
                    <a:pt x="48368" y="21648"/>
                    <a:pt x="26697"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5" name="Google Shape;265;p20"/>
          <p:cNvPicPr preferRelativeResize="0"/>
          <p:nvPr/>
        </p:nvPicPr>
        <p:blipFill>
          <a:blip r:embed="rId4">
            <a:alphaModFix/>
          </a:blip>
          <a:stretch>
            <a:fillRect/>
          </a:stretch>
        </p:blipFill>
        <p:spPr>
          <a:xfrm>
            <a:off x="4652474" y="1413236"/>
            <a:ext cx="4165800" cy="2174100"/>
          </a:xfrm>
          <a:prstGeom prst="roundRect">
            <a:avLst>
              <a:gd name="adj" fmla="val 16667"/>
            </a:avLst>
          </a:prstGeom>
          <a:noFill/>
          <a:ln w="19050" cap="flat" cmpd="sng">
            <a:solidFill>
              <a:srgbClr val="3478AF"/>
            </a:solidFill>
            <a:prstDash val="solid"/>
            <a:round/>
            <a:headEnd type="none" w="sm" len="sm"/>
            <a:tailEnd type="none" w="sm" len="sm"/>
          </a:ln>
        </p:spPr>
      </p:pic>
      <p:pic>
        <p:nvPicPr>
          <p:cNvPr id="266" name="Google Shape;266;p20"/>
          <p:cNvPicPr preferRelativeResize="0"/>
          <p:nvPr/>
        </p:nvPicPr>
        <p:blipFill>
          <a:blip r:embed="rId5">
            <a:alphaModFix/>
          </a:blip>
          <a:stretch>
            <a:fillRect/>
          </a:stretch>
        </p:blipFill>
        <p:spPr>
          <a:xfrm>
            <a:off x="250050" y="1432475"/>
            <a:ext cx="4165800" cy="2174100"/>
          </a:xfrm>
          <a:prstGeom prst="roundRect">
            <a:avLst>
              <a:gd name="adj" fmla="val 16667"/>
            </a:avLst>
          </a:prstGeom>
          <a:noFill/>
          <a:ln w="19050" cap="flat" cmpd="sng">
            <a:solidFill>
              <a:srgbClr val="3478AF"/>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1"/>
          <p:cNvSpPr/>
          <p:nvPr/>
        </p:nvSpPr>
        <p:spPr>
          <a:xfrm>
            <a:off x="1529654" y="974625"/>
            <a:ext cx="3042300" cy="400200"/>
          </a:xfrm>
          <a:prstGeom prst="roundRect">
            <a:avLst>
              <a:gd name="adj" fmla="val 16667"/>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FFFF"/>
                </a:solidFill>
                <a:latin typeface="Montserrat"/>
                <a:ea typeface="Montserrat"/>
                <a:cs typeface="Montserrat"/>
                <a:sym typeface="Montserrat"/>
              </a:rPr>
              <a:t>Lancer Jupyter Notebook</a:t>
            </a:r>
            <a:endParaRPr b="1">
              <a:solidFill>
                <a:srgbClr val="FFFFFF"/>
              </a:solidFill>
              <a:latin typeface="Montserrat"/>
              <a:ea typeface="Montserrat"/>
              <a:cs typeface="Montserrat"/>
              <a:sym typeface="Montserrat"/>
            </a:endParaRPr>
          </a:p>
        </p:txBody>
      </p:sp>
      <p:sp>
        <p:nvSpPr>
          <p:cNvPr id="272" name="Google Shape;272;p21"/>
          <p:cNvSpPr txBox="1">
            <a:spLocks noGrp="1"/>
          </p:cNvSpPr>
          <p:nvPr>
            <p:ph type="title"/>
          </p:nvPr>
        </p:nvSpPr>
        <p:spPr>
          <a:xfrm>
            <a:off x="368700" y="209925"/>
            <a:ext cx="8326800" cy="67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2600" b="1">
                <a:solidFill>
                  <a:srgbClr val="3478AF"/>
                </a:solidFill>
                <a:latin typeface="Montserrat"/>
                <a:ea typeface="Montserrat"/>
                <a:cs typeface="Montserrat"/>
                <a:sym typeface="Montserrat"/>
              </a:rPr>
              <a:t>Installer Python et IDEs</a:t>
            </a:r>
            <a:endParaRPr sz="2600" b="1">
              <a:solidFill>
                <a:srgbClr val="3478AF"/>
              </a:solidFill>
              <a:latin typeface="Montserrat"/>
              <a:ea typeface="Montserrat"/>
              <a:cs typeface="Montserrat"/>
              <a:sym typeface="Montserrat"/>
            </a:endParaRPr>
          </a:p>
        </p:txBody>
      </p:sp>
      <p:sp>
        <p:nvSpPr>
          <p:cNvPr id="273" name="Google Shape;273;p21"/>
          <p:cNvSpPr/>
          <p:nvPr/>
        </p:nvSpPr>
        <p:spPr>
          <a:xfrm>
            <a:off x="1011065" y="974615"/>
            <a:ext cx="430200" cy="400200"/>
          </a:xfrm>
          <a:prstGeom prst="ellipse">
            <a:avLst/>
          </a:prstGeom>
          <a:solidFill>
            <a:srgbClr val="3478A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FFFF"/>
                </a:solidFill>
                <a:latin typeface="Montserrat"/>
                <a:ea typeface="Montserrat"/>
                <a:cs typeface="Montserrat"/>
                <a:sym typeface="Montserrat"/>
              </a:rPr>
              <a:t>5</a:t>
            </a:r>
            <a:endParaRPr b="1">
              <a:solidFill>
                <a:srgbClr val="FFFFFF"/>
              </a:solidFill>
              <a:latin typeface="Montserrat"/>
              <a:ea typeface="Montserrat"/>
              <a:cs typeface="Montserrat"/>
              <a:sym typeface="Montserrat"/>
            </a:endParaRPr>
          </a:p>
        </p:txBody>
      </p:sp>
      <p:sp>
        <p:nvSpPr>
          <p:cNvPr id="274" name="Google Shape;274;p21"/>
          <p:cNvSpPr/>
          <p:nvPr/>
        </p:nvSpPr>
        <p:spPr>
          <a:xfrm>
            <a:off x="5484550" y="1450062"/>
            <a:ext cx="3518100" cy="2974500"/>
          </a:xfrm>
          <a:prstGeom prst="roundRect">
            <a:avLst>
              <a:gd name="adj" fmla="val 16667"/>
            </a:avLst>
          </a:prstGeom>
          <a:solidFill>
            <a:schemeClr val="lt1"/>
          </a:solidFill>
          <a:ln w="19050" cap="flat" cmpd="sng">
            <a:solidFill>
              <a:srgbClr val="3478AF"/>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fr" sz="1600" b="1">
                <a:solidFill>
                  <a:schemeClr val="dk2"/>
                </a:solidFill>
                <a:latin typeface="Montserrat"/>
                <a:ea typeface="Montserrat"/>
                <a:cs typeface="Montserrat"/>
                <a:sym typeface="Montserrat"/>
              </a:rPr>
              <a:t>Deux méthodes principales pour installer Jupyter :</a:t>
            </a:r>
            <a:endParaRPr sz="1600" b="1">
              <a:solidFill>
                <a:schemeClr val="dk2"/>
              </a:solidFill>
              <a:latin typeface="Montserrat"/>
              <a:ea typeface="Montserrat"/>
              <a:cs typeface="Montserrat"/>
              <a:sym typeface="Montserrat"/>
            </a:endParaRPr>
          </a:p>
          <a:p>
            <a:pPr marL="457200" marR="0" lvl="0" indent="-330200" algn="l" rtl="0">
              <a:lnSpc>
                <a:spcPct val="115000"/>
              </a:lnSpc>
              <a:spcBef>
                <a:spcPts val="0"/>
              </a:spcBef>
              <a:spcAft>
                <a:spcPts val="0"/>
              </a:spcAft>
              <a:buClr>
                <a:schemeClr val="dk2"/>
              </a:buClr>
              <a:buSzPts val="1600"/>
              <a:buFont typeface="Montserrat"/>
              <a:buChar char="●"/>
            </a:pPr>
            <a:r>
              <a:rPr lang="fr" sz="1600" b="1">
                <a:solidFill>
                  <a:srgbClr val="176677"/>
                </a:solidFill>
                <a:latin typeface="Montserrat"/>
                <a:ea typeface="Montserrat"/>
                <a:cs typeface="Montserrat"/>
                <a:sym typeface="Montserrat"/>
              </a:rPr>
              <a:t>Via pip</a:t>
            </a:r>
            <a:r>
              <a:rPr lang="fr" sz="1600" b="1">
                <a:solidFill>
                  <a:schemeClr val="dk2"/>
                </a:solidFill>
                <a:latin typeface="Montserrat"/>
                <a:ea typeface="Montserrat"/>
                <a:cs typeface="Montserrat"/>
                <a:sym typeface="Montserrat"/>
              </a:rPr>
              <a:t>: Installation directe si Python est déjà installé.</a:t>
            </a:r>
            <a:endParaRPr sz="1600" b="1">
              <a:solidFill>
                <a:schemeClr val="dk2"/>
              </a:solidFill>
              <a:latin typeface="Montserrat"/>
              <a:ea typeface="Montserrat"/>
              <a:cs typeface="Montserrat"/>
              <a:sym typeface="Montserrat"/>
            </a:endParaRPr>
          </a:p>
          <a:p>
            <a:pPr marL="457200" marR="0" lvl="0" indent="-330200" algn="l" rtl="0">
              <a:lnSpc>
                <a:spcPct val="115000"/>
              </a:lnSpc>
              <a:spcBef>
                <a:spcPts val="0"/>
              </a:spcBef>
              <a:spcAft>
                <a:spcPts val="0"/>
              </a:spcAft>
              <a:buClr>
                <a:schemeClr val="dk2"/>
              </a:buClr>
              <a:buSzPts val="1600"/>
              <a:buFont typeface="Montserrat"/>
              <a:buChar char="●"/>
            </a:pPr>
            <a:r>
              <a:rPr lang="fr" sz="1600" b="1">
                <a:solidFill>
                  <a:srgbClr val="176677"/>
                </a:solidFill>
                <a:latin typeface="Montserrat"/>
                <a:ea typeface="Montserrat"/>
                <a:cs typeface="Montserrat"/>
                <a:sym typeface="Montserrat"/>
              </a:rPr>
              <a:t>Via Anaconda</a:t>
            </a:r>
            <a:r>
              <a:rPr lang="fr" sz="1600" b="1">
                <a:solidFill>
                  <a:schemeClr val="dk2"/>
                </a:solidFill>
                <a:latin typeface="Montserrat"/>
                <a:ea typeface="Montserrat"/>
                <a:cs typeface="Montserrat"/>
                <a:sym typeface="Montserrat"/>
              </a:rPr>
              <a:t>: Installation automatique dans l'environnement Anaconda.</a:t>
            </a:r>
            <a:endParaRPr sz="1600" b="1">
              <a:solidFill>
                <a:schemeClr val="dk2"/>
              </a:solidFill>
              <a:latin typeface="Montserrat"/>
              <a:ea typeface="Montserrat"/>
              <a:cs typeface="Montserrat"/>
              <a:sym typeface="Montserrat"/>
            </a:endParaRPr>
          </a:p>
          <a:p>
            <a:pPr marL="457200" marR="0" lvl="0" indent="0" algn="l" rtl="0">
              <a:lnSpc>
                <a:spcPct val="100000"/>
              </a:lnSpc>
              <a:spcBef>
                <a:spcPts val="0"/>
              </a:spcBef>
              <a:spcAft>
                <a:spcPts val="0"/>
              </a:spcAft>
              <a:buNone/>
            </a:pPr>
            <a:endParaRPr sz="1600" b="1">
              <a:solidFill>
                <a:schemeClr val="dk2"/>
              </a:solidFill>
              <a:latin typeface="Montserrat"/>
              <a:ea typeface="Montserrat"/>
              <a:cs typeface="Montserrat"/>
              <a:sym typeface="Montserrat"/>
            </a:endParaRPr>
          </a:p>
        </p:txBody>
      </p:sp>
      <p:grpSp>
        <p:nvGrpSpPr>
          <p:cNvPr id="275" name="Google Shape;275;p21"/>
          <p:cNvGrpSpPr/>
          <p:nvPr/>
        </p:nvGrpSpPr>
        <p:grpSpPr>
          <a:xfrm rot="8261943">
            <a:off x="8455638" y="-562219"/>
            <a:ext cx="820717" cy="1645549"/>
            <a:chOff x="-120075" y="1887475"/>
            <a:chExt cx="1209200" cy="2418400"/>
          </a:xfrm>
        </p:grpSpPr>
        <p:sp>
          <p:nvSpPr>
            <p:cNvPr id="276" name="Google Shape;276;p21"/>
            <p:cNvSpPr/>
            <p:nvPr/>
          </p:nvSpPr>
          <p:spPr>
            <a:xfrm>
              <a:off x="-120075" y="2521350"/>
              <a:ext cx="575325" cy="1150650"/>
            </a:xfrm>
            <a:custGeom>
              <a:avLst/>
              <a:gdLst/>
              <a:ahLst/>
              <a:cxnLst/>
              <a:rect l="l" t="t" r="r" b="b"/>
              <a:pathLst>
                <a:path w="23013" h="46026" extrusionOk="0">
                  <a:moveTo>
                    <a:pt x="0" y="0"/>
                  </a:moveTo>
                  <a:lnTo>
                    <a:pt x="0" y="387"/>
                  </a:lnTo>
                  <a:cubicBezTo>
                    <a:pt x="6254" y="387"/>
                    <a:pt x="11893" y="2911"/>
                    <a:pt x="15986" y="7004"/>
                  </a:cubicBezTo>
                  <a:cubicBezTo>
                    <a:pt x="20102" y="11097"/>
                    <a:pt x="22626" y="16759"/>
                    <a:pt x="22626" y="23013"/>
                  </a:cubicBezTo>
                  <a:cubicBezTo>
                    <a:pt x="22626" y="29266"/>
                    <a:pt x="20102" y="34906"/>
                    <a:pt x="15986" y="38999"/>
                  </a:cubicBezTo>
                  <a:cubicBezTo>
                    <a:pt x="11893" y="43092"/>
                    <a:pt x="6254" y="45639"/>
                    <a:pt x="0" y="45639"/>
                  </a:cubicBezTo>
                  <a:lnTo>
                    <a:pt x="0" y="46026"/>
                  </a:lnTo>
                  <a:cubicBezTo>
                    <a:pt x="12712" y="46026"/>
                    <a:pt x="23013" y="35702"/>
                    <a:pt x="23013" y="23013"/>
                  </a:cubicBezTo>
                  <a:cubicBezTo>
                    <a:pt x="23013" y="10301"/>
                    <a:pt x="12712"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1"/>
            <p:cNvSpPr/>
            <p:nvPr/>
          </p:nvSpPr>
          <p:spPr>
            <a:xfrm>
              <a:off x="-120075" y="2468475"/>
              <a:ext cx="628200" cy="1255825"/>
            </a:xfrm>
            <a:custGeom>
              <a:avLst/>
              <a:gdLst/>
              <a:ahLst/>
              <a:cxnLst/>
              <a:rect l="l" t="t" r="r" b="b"/>
              <a:pathLst>
                <a:path w="25128" h="50233" extrusionOk="0">
                  <a:moveTo>
                    <a:pt x="0" y="0"/>
                  </a:moveTo>
                  <a:lnTo>
                    <a:pt x="0" y="387"/>
                  </a:lnTo>
                  <a:cubicBezTo>
                    <a:pt x="6822" y="387"/>
                    <a:pt x="13007" y="3138"/>
                    <a:pt x="17487" y="7618"/>
                  </a:cubicBezTo>
                  <a:cubicBezTo>
                    <a:pt x="21967" y="12098"/>
                    <a:pt x="24741" y="18283"/>
                    <a:pt x="24741" y="25128"/>
                  </a:cubicBezTo>
                  <a:cubicBezTo>
                    <a:pt x="24741" y="31950"/>
                    <a:pt x="21967" y="38135"/>
                    <a:pt x="17487" y="42615"/>
                  </a:cubicBezTo>
                  <a:cubicBezTo>
                    <a:pt x="13007" y="47095"/>
                    <a:pt x="6822" y="49869"/>
                    <a:pt x="0" y="49869"/>
                  </a:cubicBezTo>
                  <a:lnTo>
                    <a:pt x="0" y="50233"/>
                  </a:lnTo>
                  <a:cubicBezTo>
                    <a:pt x="13871" y="50233"/>
                    <a:pt x="25128" y="38999"/>
                    <a:pt x="25128" y="25128"/>
                  </a:cubicBezTo>
                  <a:cubicBezTo>
                    <a:pt x="25128" y="11256"/>
                    <a:pt x="13871"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1"/>
            <p:cNvSpPr/>
            <p:nvPr/>
          </p:nvSpPr>
          <p:spPr>
            <a:xfrm>
              <a:off x="-120075" y="2415600"/>
              <a:ext cx="680500" cy="1361575"/>
            </a:xfrm>
            <a:custGeom>
              <a:avLst/>
              <a:gdLst/>
              <a:ahLst/>
              <a:cxnLst/>
              <a:rect l="l" t="t" r="r" b="b"/>
              <a:pathLst>
                <a:path w="27220" h="54463" extrusionOk="0">
                  <a:moveTo>
                    <a:pt x="0" y="0"/>
                  </a:moveTo>
                  <a:lnTo>
                    <a:pt x="0" y="387"/>
                  </a:lnTo>
                  <a:cubicBezTo>
                    <a:pt x="7413" y="387"/>
                    <a:pt x="14122" y="3389"/>
                    <a:pt x="18988" y="8255"/>
                  </a:cubicBezTo>
                  <a:cubicBezTo>
                    <a:pt x="23854" y="13099"/>
                    <a:pt x="26856" y="19830"/>
                    <a:pt x="26856" y="27243"/>
                  </a:cubicBezTo>
                  <a:cubicBezTo>
                    <a:pt x="26856" y="34656"/>
                    <a:pt x="23854" y="41364"/>
                    <a:pt x="18988" y="46231"/>
                  </a:cubicBezTo>
                  <a:cubicBezTo>
                    <a:pt x="14122" y="51097"/>
                    <a:pt x="7413" y="54099"/>
                    <a:pt x="0" y="54099"/>
                  </a:cubicBezTo>
                  <a:lnTo>
                    <a:pt x="0" y="54462"/>
                  </a:lnTo>
                  <a:cubicBezTo>
                    <a:pt x="15031" y="54462"/>
                    <a:pt x="27220" y="42274"/>
                    <a:pt x="27220" y="27243"/>
                  </a:cubicBezTo>
                  <a:cubicBezTo>
                    <a:pt x="27220" y="12189"/>
                    <a:pt x="15031"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1"/>
            <p:cNvSpPr/>
            <p:nvPr/>
          </p:nvSpPr>
          <p:spPr>
            <a:xfrm>
              <a:off x="-120075" y="2362725"/>
              <a:ext cx="733375" cy="1467325"/>
            </a:xfrm>
            <a:custGeom>
              <a:avLst/>
              <a:gdLst/>
              <a:ahLst/>
              <a:cxnLst/>
              <a:rect l="l" t="t" r="r" b="b"/>
              <a:pathLst>
                <a:path w="29335" h="58693" extrusionOk="0">
                  <a:moveTo>
                    <a:pt x="0" y="1"/>
                  </a:moveTo>
                  <a:lnTo>
                    <a:pt x="0" y="387"/>
                  </a:lnTo>
                  <a:cubicBezTo>
                    <a:pt x="8005" y="387"/>
                    <a:pt x="15236" y="3616"/>
                    <a:pt x="20489" y="8869"/>
                  </a:cubicBezTo>
                  <a:cubicBezTo>
                    <a:pt x="25719" y="14099"/>
                    <a:pt x="28971" y="21353"/>
                    <a:pt x="28971" y="29358"/>
                  </a:cubicBezTo>
                  <a:cubicBezTo>
                    <a:pt x="28971" y="37362"/>
                    <a:pt x="25719" y="44594"/>
                    <a:pt x="20489" y="49824"/>
                  </a:cubicBezTo>
                  <a:cubicBezTo>
                    <a:pt x="15236" y="55077"/>
                    <a:pt x="8005" y="58328"/>
                    <a:pt x="0" y="58328"/>
                  </a:cubicBezTo>
                  <a:lnTo>
                    <a:pt x="0" y="58692"/>
                  </a:lnTo>
                  <a:cubicBezTo>
                    <a:pt x="16214" y="58692"/>
                    <a:pt x="29335" y="45549"/>
                    <a:pt x="29335" y="29358"/>
                  </a:cubicBezTo>
                  <a:cubicBezTo>
                    <a:pt x="29335" y="13144"/>
                    <a:pt x="16214"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1"/>
            <p:cNvSpPr/>
            <p:nvPr/>
          </p:nvSpPr>
          <p:spPr>
            <a:xfrm>
              <a:off x="-120075" y="2309850"/>
              <a:ext cx="786250" cy="1573075"/>
            </a:xfrm>
            <a:custGeom>
              <a:avLst/>
              <a:gdLst/>
              <a:ahLst/>
              <a:cxnLst/>
              <a:rect l="l" t="t" r="r" b="b"/>
              <a:pathLst>
                <a:path w="31450" h="62923" extrusionOk="0">
                  <a:moveTo>
                    <a:pt x="0" y="1"/>
                  </a:moveTo>
                  <a:lnTo>
                    <a:pt x="0" y="387"/>
                  </a:lnTo>
                  <a:cubicBezTo>
                    <a:pt x="8573" y="387"/>
                    <a:pt x="16350" y="3867"/>
                    <a:pt x="21967" y="9483"/>
                  </a:cubicBezTo>
                  <a:cubicBezTo>
                    <a:pt x="27606" y="15123"/>
                    <a:pt x="31086" y="22877"/>
                    <a:pt x="31086" y="31473"/>
                  </a:cubicBezTo>
                  <a:cubicBezTo>
                    <a:pt x="31086" y="40046"/>
                    <a:pt x="27606" y="47823"/>
                    <a:pt x="21967" y="53440"/>
                  </a:cubicBezTo>
                  <a:cubicBezTo>
                    <a:pt x="16350" y="59079"/>
                    <a:pt x="8573" y="62558"/>
                    <a:pt x="0" y="62558"/>
                  </a:cubicBezTo>
                  <a:lnTo>
                    <a:pt x="0" y="62922"/>
                  </a:lnTo>
                  <a:cubicBezTo>
                    <a:pt x="17373" y="62922"/>
                    <a:pt x="31449" y="48846"/>
                    <a:pt x="31449" y="31473"/>
                  </a:cubicBezTo>
                  <a:cubicBezTo>
                    <a:pt x="31449" y="14100"/>
                    <a:pt x="17373"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1"/>
            <p:cNvSpPr/>
            <p:nvPr/>
          </p:nvSpPr>
          <p:spPr>
            <a:xfrm>
              <a:off x="-120075" y="2256975"/>
              <a:ext cx="839125" cy="1678800"/>
            </a:xfrm>
            <a:custGeom>
              <a:avLst/>
              <a:gdLst/>
              <a:ahLst/>
              <a:cxnLst/>
              <a:rect l="l" t="t" r="r" b="b"/>
              <a:pathLst>
                <a:path w="33565" h="67152" extrusionOk="0">
                  <a:moveTo>
                    <a:pt x="0" y="1"/>
                  </a:moveTo>
                  <a:lnTo>
                    <a:pt x="0" y="388"/>
                  </a:lnTo>
                  <a:cubicBezTo>
                    <a:pt x="9164" y="388"/>
                    <a:pt x="17464" y="4094"/>
                    <a:pt x="23468" y="10097"/>
                  </a:cubicBezTo>
                  <a:cubicBezTo>
                    <a:pt x="29471" y="16124"/>
                    <a:pt x="33200" y="24424"/>
                    <a:pt x="33200" y="33588"/>
                  </a:cubicBezTo>
                  <a:cubicBezTo>
                    <a:pt x="33200" y="42752"/>
                    <a:pt x="29471" y="51052"/>
                    <a:pt x="23468" y="57055"/>
                  </a:cubicBezTo>
                  <a:cubicBezTo>
                    <a:pt x="17464" y="63059"/>
                    <a:pt x="9164" y="66765"/>
                    <a:pt x="0" y="66765"/>
                  </a:cubicBezTo>
                  <a:lnTo>
                    <a:pt x="0" y="67152"/>
                  </a:lnTo>
                  <a:cubicBezTo>
                    <a:pt x="18533" y="67152"/>
                    <a:pt x="33564" y="52121"/>
                    <a:pt x="33564" y="33588"/>
                  </a:cubicBezTo>
                  <a:cubicBezTo>
                    <a:pt x="33564" y="15032"/>
                    <a:pt x="18533"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1"/>
            <p:cNvSpPr/>
            <p:nvPr/>
          </p:nvSpPr>
          <p:spPr>
            <a:xfrm>
              <a:off x="-120075" y="2204125"/>
              <a:ext cx="892000" cy="1784525"/>
            </a:xfrm>
            <a:custGeom>
              <a:avLst/>
              <a:gdLst/>
              <a:ahLst/>
              <a:cxnLst/>
              <a:rect l="l" t="t" r="r" b="b"/>
              <a:pathLst>
                <a:path w="35680" h="71381" extrusionOk="0">
                  <a:moveTo>
                    <a:pt x="0" y="0"/>
                  </a:moveTo>
                  <a:lnTo>
                    <a:pt x="0" y="387"/>
                  </a:lnTo>
                  <a:cubicBezTo>
                    <a:pt x="9756" y="387"/>
                    <a:pt x="18579" y="4343"/>
                    <a:pt x="24969" y="10733"/>
                  </a:cubicBezTo>
                  <a:cubicBezTo>
                    <a:pt x="31358" y="17123"/>
                    <a:pt x="35315" y="25946"/>
                    <a:pt x="35315" y="35702"/>
                  </a:cubicBezTo>
                  <a:cubicBezTo>
                    <a:pt x="35315" y="45434"/>
                    <a:pt x="31358" y="54280"/>
                    <a:pt x="24969" y="60670"/>
                  </a:cubicBezTo>
                  <a:cubicBezTo>
                    <a:pt x="18579" y="67060"/>
                    <a:pt x="9756" y="70994"/>
                    <a:pt x="0" y="70994"/>
                  </a:cubicBezTo>
                  <a:lnTo>
                    <a:pt x="0" y="71381"/>
                  </a:lnTo>
                  <a:cubicBezTo>
                    <a:pt x="19716" y="71381"/>
                    <a:pt x="35679" y="55395"/>
                    <a:pt x="35679" y="35702"/>
                  </a:cubicBezTo>
                  <a:cubicBezTo>
                    <a:pt x="35679" y="15986"/>
                    <a:pt x="19716"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1"/>
            <p:cNvSpPr/>
            <p:nvPr/>
          </p:nvSpPr>
          <p:spPr>
            <a:xfrm>
              <a:off x="-120075" y="2151250"/>
              <a:ext cx="944850" cy="1890275"/>
            </a:xfrm>
            <a:custGeom>
              <a:avLst/>
              <a:gdLst/>
              <a:ahLst/>
              <a:cxnLst/>
              <a:rect l="l" t="t" r="r" b="b"/>
              <a:pathLst>
                <a:path w="37794" h="75611" extrusionOk="0">
                  <a:moveTo>
                    <a:pt x="0" y="0"/>
                  </a:moveTo>
                  <a:lnTo>
                    <a:pt x="0" y="387"/>
                  </a:lnTo>
                  <a:cubicBezTo>
                    <a:pt x="10324" y="387"/>
                    <a:pt x="19693" y="4571"/>
                    <a:pt x="26447" y="11348"/>
                  </a:cubicBezTo>
                  <a:cubicBezTo>
                    <a:pt x="33223" y="18124"/>
                    <a:pt x="37407" y="27470"/>
                    <a:pt x="37407" y="37817"/>
                  </a:cubicBezTo>
                  <a:cubicBezTo>
                    <a:pt x="37407" y="48141"/>
                    <a:pt x="33223" y="57510"/>
                    <a:pt x="26447" y="64263"/>
                  </a:cubicBezTo>
                  <a:cubicBezTo>
                    <a:pt x="19693" y="71040"/>
                    <a:pt x="10324" y="75224"/>
                    <a:pt x="0" y="75224"/>
                  </a:cubicBezTo>
                  <a:lnTo>
                    <a:pt x="0" y="75611"/>
                  </a:lnTo>
                  <a:cubicBezTo>
                    <a:pt x="20875" y="75611"/>
                    <a:pt x="37794" y="58692"/>
                    <a:pt x="37794" y="37817"/>
                  </a:cubicBezTo>
                  <a:cubicBezTo>
                    <a:pt x="37794" y="16942"/>
                    <a:pt x="20875"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1"/>
            <p:cNvSpPr/>
            <p:nvPr/>
          </p:nvSpPr>
          <p:spPr>
            <a:xfrm>
              <a:off x="-120075" y="2098375"/>
              <a:ext cx="997725" cy="1996025"/>
            </a:xfrm>
            <a:custGeom>
              <a:avLst/>
              <a:gdLst/>
              <a:ahLst/>
              <a:cxnLst/>
              <a:rect l="l" t="t" r="r" b="b"/>
              <a:pathLst>
                <a:path w="39909" h="79841" extrusionOk="0">
                  <a:moveTo>
                    <a:pt x="0" y="1"/>
                  </a:moveTo>
                  <a:lnTo>
                    <a:pt x="0" y="387"/>
                  </a:lnTo>
                  <a:cubicBezTo>
                    <a:pt x="10915" y="387"/>
                    <a:pt x="20807" y="4821"/>
                    <a:pt x="27948" y="11962"/>
                  </a:cubicBezTo>
                  <a:cubicBezTo>
                    <a:pt x="35111" y="19125"/>
                    <a:pt x="39522" y="29017"/>
                    <a:pt x="39522" y="39932"/>
                  </a:cubicBezTo>
                  <a:cubicBezTo>
                    <a:pt x="39522" y="50847"/>
                    <a:pt x="35111" y="60716"/>
                    <a:pt x="27948" y="67879"/>
                  </a:cubicBezTo>
                  <a:cubicBezTo>
                    <a:pt x="20807" y="75042"/>
                    <a:pt x="10915" y="79454"/>
                    <a:pt x="0" y="79454"/>
                  </a:cubicBezTo>
                  <a:lnTo>
                    <a:pt x="0" y="79840"/>
                  </a:lnTo>
                  <a:cubicBezTo>
                    <a:pt x="22035" y="79840"/>
                    <a:pt x="39909" y="61967"/>
                    <a:pt x="39909" y="39932"/>
                  </a:cubicBezTo>
                  <a:cubicBezTo>
                    <a:pt x="39909" y="17874"/>
                    <a:pt x="22035"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1"/>
            <p:cNvSpPr/>
            <p:nvPr/>
          </p:nvSpPr>
          <p:spPr>
            <a:xfrm>
              <a:off x="-120075" y="2045500"/>
              <a:ext cx="1050600" cy="2101775"/>
            </a:xfrm>
            <a:custGeom>
              <a:avLst/>
              <a:gdLst/>
              <a:ahLst/>
              <a:cxnLst/>
              <a:rect l="l" t="t" r="r" b="b"/>
              <a:pathLst>
                <a:path w="42024" h="84071" extrusionOk="0">
                  <a:moveTo>
                    <a:pt x="0" y="1"/>
                  </a:moveTo>
                  <a:lnTo>
                    <a:pt x="0" y="387"/>
                  </a:lnTo>
                  <a:cubicBezTo>
                    <a:pt x="11507" y="387"/>
                    <a:pt x="21899" y="5049"/>
                    <a:pt x="29448" y="12599"/>
                  </a:cubicBezTo>
                  <a:cubicBezTo>
                    <a:pt x="36975" y="20126"/>
                    <a:pt x="41637" y="30540"/>
                    <a:pt x="41637" y="42047"/>
                  </a:cubicBezTo>
                  <a:cubicBezTo>
                    <a:pt x="41637" y="53530"/>
                    <a:pt x="36975" y="63945"/>
                    <a:pt x="29448" y="71495"/>
                  </a:cubicBezTo>
                  <a:cubicBezTo>
                    <a:pt x="21899" y="79022"/>
                    <a:pt x="11507" y="83684"/>
                    <a:pt x="0" y="83684"/>
                  </a:cubicBezTo>
                  <a:lnTo>
                    <a:pt x="0" y="84070"/>
                  </a:lnTo>
                  <a:cubicBezTo>
                    <a:pt x="23218" y="84070"/>
                    <a:pt x="42024" y="65242"/>
                    <a:pt x="42024" y="42047"/>
                  </a:cubicBezTo>
                  <a:cubicBezTo>
                    <a:pt x="42024" y="18829"/>
                    <a:pt x="23218" y="23"/>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1"/>
            <p:cNvSpPr/>
            <p:nvPr/>
          </p:nvSpPr>
          <p:spPr>
            <a:xfrm>
              <a:off x="-120075" y="1991500"/>
              <a:ext cx="1104600" cy="2209775"/>
            </a:xfrm>
            <a:custGeom>
              <a:avLst/>
              <a:gdLst/>
              <a:ahLst/>
              <a:cxnLst/>
              <a:rect l="l" t="t" r="r" b="b"/>
              <a:pathLst>
                <a:path w="44184" h="88391" extrusionOk="0">
                  <a:moveTo>
                    <a:pt x="0" y="0"/>
                  </a:moveTo>
                  <a:lnTo>
                    <a:pt x="0" y="387"/>
                  </a:lnTo>
                  <a:cubicBezTo>
                    <a:pt x="12098" y="387"/>
                    <a:pt x="23058" y="5299"/>
                    <a:pt x="30972" y="13212"/>
                  </a:cubicBezTo>
                  <a:cubicBezTo>
                    <a:pt x="38908" y="21149"/>
                    <a:pt x="43820" y="32109"/>
                    <a:pt x="43820" y="44207"/>
                  </a:cubicBezTo>
                  <a:cubicBezTo>
                    <a:pt x="43820" y="56304"/>
                    <a:pt x="38908" y="67242"/>
                    <a:pt x="30972" y="75179"/>
                  </a:cubicBezTo>
                  <a:cubicBezTo>
                    <a:pt x="23058" y="83115"/>
                    <a:pt x="12098" y="88004"/>
                    <a:pt x="0" y="88004"/>
                  </a:cubicBezTo>
                  <a:lnTo>
                    <a:pt x="0" y="88390"/>
                  </a:lnTo>
                  <a:cubicBezTo>
                    <a:pt x="24400" y="88390"/>
                    <a:pt x="44184" y="68607"/>
                    <a:pt x="44184" y="44207"/>
                  </a:cubicBezTo>
                  <a:cubicBezTo>
                    <a:pt x="44184" y="19784"/>
                    <a:pt x="24400"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1"/>
            <p:cNvSpPr/>
            <p:nvPr/>
          </p:nvSpPr>
          <p:spPr>
            <a:xfrm>
              <a:off x="-120075" y="1940325"/>
              <a:ext cx="1156350" cy="2312675"/>
            </a:xfrm>
            <a:custGeom>
              <a:avLst/>
              <a:gdLst/>
              <a:ahLst/>
              <a:cxnLst/>
              <a:rect l="l" t="t" r="r" b="b"/>
              <a:pathLst>
                <a:path w="46254" h="92507" extrusionOk="0">
                  <a:moveTo>
                    <a:pt x="0" y="1"/>
                  </a:moveTo>
                  <a:lnTo>
                    <a:pt x="0" y="365"/>
                  </a:lnTo>
                  <a:cubicBezTo>
                    <a:pt x="12666" y="365"/>
                    <a:pt x="24127" y="5504"/>
                    <a:pt x="32427" y="13804"/>
                  </a:cubicBezTo>
                  <a:cubicBezTo>
                    <a:pt x="40727" y="22104"/>
                    <a:pt x="45867" y="33588"/>
                    <a:pt x="45867" y="46254"/>
                  </a:cubicBezTo>
                  <a:cubicBezTo>
                    <a:pt x="45867" y="58920"/>
                    <a:pt x="40727" y="70381"/>
                    <a:pt x="32427" y="78681"/>
                  </a:cubicBezTo>
                  <a:cubicBezTo>
                    <a:pt x="24127" y="86981"/>
                    <a:pt x="12666" y="92120"/>
                    <a:pt x="0" y="92120"/>
                  </a:cubicBezTo>
                  <a:lnTo>
                    <a:pt x="0" y="92507"/>
                  </a:lnTo>
                  <a:cubicBezTo>
                    <a:pt x="25537" y="92507"/>
                    <a:pt x="46253" y="71791"/>
                    <a:pt x="46253" y="46254"/>
                  </a:cubicBezTo>
                  <a:cubicBezTo>
                    <a:pt x="46253" y="20694"/>
                    <a:pt x="25537"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1"/>
            <p:cNvSpPr/>
            <p:nvPr/>
          </p:nvSpPr>
          <p:spPr>
            <a:xfrm>
              <a:off x="-120075" y="1887475"/>
              <a:ext cx="1209200" cy="2418400"/>
            </a:xfrm>
            <a:custGeom>
              <a:avLst/>
              <a:gdLst/>
              <a:ahLst/>
              <a:cxnLst/>
              <a:rect l="l" t="t" r="r" b="b"/>
              <a:pathLst>
                <a:path w="48368" h="96736" extrusionOk="0">
                  <a:moveTo>
                    <a:pt x="0" y="0"/>
                  </a:moveTo>
                  <a:lnTo>
                    <a:pt x="0" y="364"/>
                  </a:lnTo>
                  <a:cubicBezTo>
                    <a:pt x="13258" y="364"/>
                    <a:pt x="25241" y="5753"/>
                    <a:pt x="33928" y="14417"/>
                  </a:cubicBezTo>
                  <a:cubicBezTo>
                    <a:pt x="42615" y="23104"/>
                    <a:pt x="47981" y="35110"/>
                    <a:pt x="47981" y="48368"/>
                  </a:cubicBezTo>
                  <a:cubicBezTo>
                    <a:pt x="47981" y="61602"/>
                    <a:pt x="42615" y="73609"/>
                    <a:pt x="33928" y="82296"/>
                  </a:cubicBezTo>
                  <a:cubicBezTo>
                    <a:pt x="25241" y="90982"/>
                    <a:pt x="13258" y="96349"/>
                    <a:pt x="0" y="96349"/>
                  </a:cubicBezTo>
                  <a:lnTo>
                    <a:pt x="0" y="96736"/>
                  </a:lnTo>
                  <a:cubicBezTo>
                    <a:pt x="26697" y="96736"/>
                    <a:pt x="48368" y="75064"/>
                    <a:pt x="48368" y="48368"/>
                  </a:cubicBezTo>
                  <a:cubicBezTo>
                    <a:pt x="48368" y="21648"/>
                    <a:pt x="26697"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21"/>
          <p:cNvGrpSpPr/>
          <p:nvPr/>
        </p:nvGrpSpPr>
        <p:grpSpPr>
          <a:xfrm rot="3527841">
            <a:off x="-150178" y="-562153"/>
            <a:ext cx="820657" cy="1645418"/>
            <a:chOff x="-120075" y="1887475"/>
            <a:chExt cx="1209200" cy="2418400"/>
          </a:xfrm>
        </p:grpSpPr>
        <p:sp>
          <p:nvSpPr>
            <p:cNvPr id="290" name="Google Shape;290;p21"/>
            <p:cNvSpPr/>
            <p:nvPr/>
          </p:nvSpPr>
          <p:spPr>
            <a:xfrm>
              <a:off x="-120075" y="2521350"/>
              <a:ext cx="575325" cy="1150650"/>
            </a:xfrm>
            <a:custGeom>
              <a:avLst/>
              <a:gdLst/>
              <a:ahLst/>
              <a:cxnLst/>
              <a:rect l="l" t="t" r="r" b="b"/>
              <a:pathLst>
                <a:path w="23013" h="46026" extrusionOk="0">
                  <a:moveTo>
                    <a:pt x="0" y="0"/>
                  </a:moveTo>
                  <a:lnTo>
                    <a:pt x="0" y="387"/>
                  </a:lnTo>
                  <a:cubicBezTo>
                    <a:pt x="6254" y="387"/>
                    <a:pt x="11893" y="2911"/>
                    <a:pt x="15986" y="7004"/>
                  </a:cubicBezTo>
                  <a:cubicBezTo>
                    <a:pt x="20102" y="11097"/>
                    <a:pt x="22626" y="16759"/>
                    <a:pt x="22626" y="23013"/>
                  </a:cubicBezTo>
                  <a:cubicBezTo>
                    <a:pt x="22626" y="29266"/>
                    <a:pt x="20102" y="34906"/>
                    <a:pt x="15986" y="38999"/>
                  </a:cubicBezTo>
                  <a:cubicBezTo>
                    <a:pt x="11893" y="43092"/>
                    <a:pt x="6254" y="45639"/>
                    <a:pt x="0" y="45639"/>
                  </a:cubicBezTo>
                  <a:lnTo>
                    <a:pt x="0" y="46026"/>
                  </a:lnTo>
                  <a:cubicBezTo>
                    <a:pt x="12712" y="46026"/>
                    <a:pt x="23013" y="35702"/>
                    <a:pt x="23013" y="23013"/>
                  </a:cubicBezTo>
                  <a:cubicBezTo>
                    <a:pt x="23013" y="10301"/>
                    <a:pt x="12712"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1"/>
            <p:cNvSpPr/>
            <p:nvPr/>
          </p:nvSpPr>
          <p:spPr>
            <a:xfrm>
              <a:off x="-120075" y="2468475"/>
              <a:ext cx="628200" cy="1255825"/>
            </a:xfrm>
            <a:custGeom>
              <a:avLst/>
              <a:gdLst/>
              <a:ahLst/>
              <a:cxnLst/>
              <a:rect l="l" t="t" r="r" b="b"/>
              <a:pathLst>
                <a:path w="25128" h="50233" extrusionOk="0">
                  <a:moveTo>
                    <a:pt x="0" y="0"/>
                  </a:moveTo>
                  <a:lnTo>
                    <a:pt x="0" y="387"/>
                  </a:lnTo>
                  <a:cubicBezTo>
                    <a:pt x="6822" y="387"/>
                    <a:pt x="13007" y="3138"/>
                    <a:pt x="17487" y="7618"/>
                  </a:cubicBezTo>
                  <a:cubicBezTo>
                    <a:pt x="21967" y="12098"/>
                    <a:pt x="24741" y="18283"/>
                    <a:pt x="24741" y="25128"/>
                  </a:cubicBezTo>
                  <a:cubicBezTo>
                    <a:pt x="24741" y="31950"/>
                    <a:pt x="21967" y="38135"/>
                    <a:pt x="17487" y="42615"/>
                  </a:cubicBezTo>
                  <a:cubicBezTo>
                    <a:pt x="13007" y="47095"/>
                    <a:pt x="6822" y="49869"/>
                    <a:pt x="0" y="49869"/>
                  </a:cubicBezTo>
                  <a:lnTo>
                    <a:pt x="0" y="50233"/>
                  </a:lnTo>
                  <a:cubicBezTo>
                    <a:pt x="13871" y="50233"/>
                    <a:pt x="25128" y="38999"/>
                    <a:pt x="25128" y="25128"/>
                  </a:cubicBezTo>
                  <a:cubicBezTo>
                    <a:pt x="25128" y="11256"/>
                    <a:pt x="13871"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1"/>
            <p:cNvSpPr/>
            <p:nvPr/>
          </p:nvSpPr>
          <p:spPr>
            <a:xfrm>
              <a:off x="-120075" y="2415600"/>
              <a:ext cx="680500" cy="1361575"/>
            </a:xfrm>
            <a:custGeom>
              <a:avLst/>
              <a:gdLst/>
              <a:ahLst/>
              <a:cxnLst/>
              <a:rect l="l" t="t" r="r" b="b"/>
              <a:pathLst>
                <a:path w="27220" h="54463" extrusionOk="0">
                  <a:moveTo>
                    <a:pt x="0" y="0"/>
                  </a:moveTo>
                  <a:lnTo>
                    <a:pt x="0" y="387"/>
                  </a:lnTo>
                  <a:cubicBezTo>
                    <a:pt x="7413" y="387"/>
                    <a:pt x="14122" y="3389"/>
                    <a:pt x="18988" y="8255"/>
                  </a:cubicBezTo>
                  <a:cubicBezTo>
                    <a:pt x="23854" y="13099"/>
                    <a:pt x="26856" y="19830"/>
                    <a:pt x="26856" y="27243"/>
                  </a:cubicBezTo>
                  <a:cubicBezTo>
                    <a:pt x="26856" y="34656"/>
                    <a:pt x="23854" y="41364"/>
                    <a:pt x="18988" y="46231"/>
                  </a:cubicBezTo>
                  <a:cubicBezTo>
                    <a:pt x="14122" y="51097"/>
                    <a:pt x="7413" y="54099"/>
                    <a:pt x="0" y="54099"/>
                  </a:cubicBezTo>
                  <a:lnTo>
                    <a:pt x="0" y="54462"/>
                  </a:lnTo>
                  <a:cubicBezTo>
                    <a:pt x="15031" y="54462"/>
                    <a:pt x="27220" y="42274"/>
                    <a:pt x="27220" y="27243"/>
                  </a:cubicBezTo>
                  <a:cubicBezTo>
                    <a:pt x="27220" y="12189"/>
                    <a:pt x="15031"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1"/>
            <p:cNvSpPr/>
            <p:nvPr/>
          </p:nvSpPr>
          <p:spPr>
            <a:xfrm>
              <a:off x="-120075" y="2362725"/>
              <a:ext cx="733375" cy="1467325"/>
            </a:xfrm>
            <a:custGeom>
              <a:avLst/>
              <a:gdLst/>
              <a:ahLst/>
              <a:cxnLst/>
              <a:rect l="l" t="t" r="r" b="b"/>
              <a:pathLst>
                <a:path w="29335" h="58693" extrusionOk="0">
                  <a:moveTo>
                    <a:pt x="0" y="1"/>
                  </a:moveTo>
                  <a:lnTo>
                    <a:pt x="0" y="387"/>
                  </a:lnTo>
                  <a:cubicBezTo>
                    <a:pt x="8005" y="387"/>
                    <a:pt x="15236" y="3616"/>
                    <a:pt x="20489" y="8869"/>
                  </a:cubicBezTo>
                  <a:cubicBezTo>
                    <a:pt x="25719" y="14099"/>
                    <a:pt x="28971" y="21353"/>
                    <a:pt x="28971" y="29358"/>
                  </a:cubicBezTo>
                  <a:cubicBezTo>
                    <a:pt x="28971" y="37362"/>
                    <a:pt x="25719" y="44594"/>
                    <a:pt x="20489" y="49824"/>
                  </a:cubicBezTo>
                  <a:cubicBezTo>
                    <a:pt x="15236" y="55077"/>
                    <a:pt x="8005" y="58328"/>
                    <a:pt x="0" y="58328"/>
                  </a:cubicBezTo>
                  <a:lnTo>
                    <a:pt x="0" y="58692"/>
                  </a:lnTo>
                  <a:cubicBezTo>
                    <a:pt x="16214" y="58692"/>
                    <a:pt x="29335" y="45549"/>
                    <a:pt x="29335" y="29358"/>
                  </a:cubicBezTo>
                  <a:cubicBezTo>
                    <a:pt x="29335" y="13144"/>
                    <a:pt x="16214"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1"/>
            <p:cNvSpPr/>
            <p:nvPr/>
          </p:nvSpPr>
          <p:spPr>
            <a:xfrm>
              <a:off x="-120075" y="2309850"/>
              <a:ext cx="786250" cy="1573075"/>
            </a:xfrm>
            <a:custGeom>
              <a:avLst/>
              <a:gdLst/>
              <a:ahLst/>
              <a:cxnLst/>
              <a:rect l="l" t="t" r="r" b="b"/>
              <a:pathLst>
                <a:path w="31450" h="62923" extrusionOk="0">
                  <a:moveTo>
                    <a:pt x="0" y="1"/>
                  </a:moveTo>
                  <a:lnTo>
                    <a:pt x="0" y="387"/>
                  </a:lnTo>
                  <a:cubicBezTo>
                    <a:pt x="8573" y="387"/>
                    <a:pt x="16350" y="3867"/>
                    <a:pt x="21967" y="9483"/>
                  </a:cubicBezTo>
                  <a:cubicBezTo>
                    <a:pt x="27606" y="15123"/>
                    <a:pt x="31086" y="22877"/>
                    <a:pt x="31086" y="31473"/>
                  </a:cubicBezTo>
                  <a:cubicBezTo>
                    <a:pt x="31086" y="40046"/>
                    <a:pt x="27606" y="47823"/>
                    <a:pt x="21967" y="53440"/>
                  </a:cubicBezTo>
                  <a:cubicBezTo>
                    <a:pt x="16350" y="59079"/>
                    <a:pt x="8573" y="62558"/>
                    <a:pt x="0" y="62558"/>
                  </a:cubicBezTo>
                  <a:lnTo>
                    <a:pt x="0" y="62922"/>
                  </a:lnTo>
                  <a:cubicBezTo>
                    <a:pt x="17373" y="62922"/>
                    <a:pt x="31449" y="48846"/>
                    <a:pt x="31449" y="31473"/>
                  </a:cubicBezTo>
                  <a:cubicBezTo>
                    <a:pt x="31449" y="14100"/>
                    <a:pt x="17373"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1"/>
            <p:cNvSpPr/>
            <p:nvPr/>
          </p:nvSpPr>
          <p:spPr>
            <a:xfrm>
              <a:off x="-120075" y="2256975"/>
              <a:ext cx="839125" cy="1678800"/>
            </a:xfrm>
            <a:custGeom>
              <a:avLst/>
              <a:gdLst/>
              <a:ahLst/>
              <a:cxnLst/>
              <a:rect l="l" t="t" r="r" b="b"/>
              <a:pathLst>
                <a:path w="33565" h="67152" extrusionOk="0">
                  <a:moveTo>
                    <a:pt x="0" y="1"/>
                  </a:moveTo>
                  <a:lnTo>
                    <a:pt x="0" y="388"/>
                  </a:lnTo>
                  <a:cubicBezTo>
                    <a:pt x="9164" y="388"/>
                    <a:pt x="17464" y="4094"/>
                    <a:pt x="23468" y="10097"/>
                  </a:cubicBezTo>
                  <a:cubicBezTo>
                    <a:pt x="29471" y="16124"/>
                    <a:pt x="33200" y="24424"/>
                    <a:pt x="33200" y="33588"/>
                  </a:cubicBezTo>
                  <a:cubicBezTo>
                    <a:pt x="33200" y="42752"/>
                    <a:pt x="29471" y="51052"/>
                    <a:pt x="23468" y="57055"/>
                  </a:cubicBezTo>
                  <a:cubicBezTo>
                    <a:pt x="17464" y="63059"/>
                    <a:pt x="9164" y="66765"/>
                    <a:pt x="0" y="66765"/>
                  </a:cubicBezTo>
                  <a:lnTo>
                    <a:pt x="0" y="67152"/>
                  </a:lnTo>
                  <a:cubicBezTo>
                    <a:pt x="18533" y="67152"/>
                    <a:pt x="33564" y="52121"/>
                    <a:pt x="33564" y="33588"/>
                  </a:cubicBezTo>
                  <a:cubicBezTo>
                    <a:pt x="33564" y="15032"/>
                    <a:pt x="18533"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1"/>
            <p:cNvSpPr/>
            <p:nvPr/>
          </p:nvSpPr>
          <p:spPr>
            <a:xfrm>
              <a:off x="-120075" y="2204125"/>
              <a:ext cx="892000" cy="1784525"/>
            </a:xfrm>
            <a:custGeom>
              <a:avLst/>
              <a:gdLst/>
              <a:ahLst/>
              <a:cxnLst/>
              <a:rect l="l" t="t" r="r" b="b"/>
              <a:pathLst>
                <a:path w="35680" h="71381" extrusionOk="0">
                  <a:moveTo>
                    <a:pt x="0" y="0"/>
                  </a:moveTo>
                  <a:lnTo>
                    <a:pt x="0" y="387"/>
                  </a:lnTo>
                  <a:cubicBezTo>
                    <a:pt x="9756" y="387"/>
                    <a:pt x="18579" y="4343"/>
                    <a:pt x="24969" y="10733"/>
                  </a:cubicBezTo>
                  <a:cubicBezTo>
                    <a:pt x="31358" y="17123"/>
                    <a:pt x="35315" y="25946"/>
                    <a:pt x="35315" y="35702"/>
                  </a:cubicBezTo>
                  <a:cubicBezTo>
                    <a:pt x="35315" y="45434"/>
                    <a:pt x="31358" y="54280"/>
                    <a:pt x="24969" y="60670"/>
                  </a:cubicBezTo>
                  <a:cubicBezTo>
                    <a:pt x="18579" y="67060"/>
                    <a:pt x="9756" y="70994"/>
                    <a:pt x="0" y="70994"/>
                  </a:cubicBezTo>
                  <a:lnTo>
                    <a:pt x="0" y="71381"/>
                  </a:lnTo>
                  <a:cubicBezTo>
                    <a:pt x="19716" y="71381"/>
                    <a:pt x="35679" y="55395"/>
                    <a:pt x="35679" y="35702"/>
                  </a:cubicBezTo>
                  <a:cubicBezTo>
                    <a:pt x="35679" y="15986"/>
                    <a:pt x="19716"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1"/>
            <p:cNvSpPr/>
            <p:nvPr/>
          </p:nvSpPr>
          <p:spPr>
            <a:xfrm>
              <a:off x="-120075" y="2151250"/>
              <a:ext cx="944850" cy="1890275"/>
            </a:xfrm>
            <a:custGeom>
              <a:avLst/>
              <a:gdLst/>
              <a:ahLst/>
              <a:cxnLst/>
              <a:rect l="l" t="t" r="r" b="b"/>
              <a:pathLst>
                <a:path w="37794" h="75611" extrusionOk="0">
                  <a:moveTo>
                    <a:pt x="0" y="0"/>
                  </a:moveTo>
                  <a:lnTo>
                    <a:pt x="0" y="387"/>
                  </a:lnTo>
                  <a:cubicBezTo>
                    <a:pt x="10324" y="387"/>
                    <a:pt x="19693" y="4571"/>
                    <a:pt x="26447" y="11348"/>
                  </a:cubicBezTo>
                  <a:cubicBezTo>
                    <a:pt x="33223" y="18124"/>
                    <a:pt x="37407" y="27470"/>
                    <a:pt x="37407" y="37817"/>
                  </a:cubicBezTo>
                  <a:cubicBezTo>
                    <a:pt x="37407" y="48141"/>
                    <a:pt x="33223" y="57510"/>
                    <a:pt x="26447" y="64263"/>
                  </a:cubicBezTo>
                  <a:cubicBezTo>
                    <a:pt x="19693" y="71040"/>
                    <a:pt x="10324" y="75224"/>
                    <a:pt x="0" y="75224"/>
                  </a:cubicBezTo>
                  <a:lnTo>
                    <a:pt x="0" y="75611"/>
                  </a:lnTo>
                  <a:cubicBezTo>
                    <a:pt x="20875" y="75611"/>
                    <a:pt x="37794" y="58692"/>
                    <a:pt x="37794" y="37817"/>
                  </a:cubicBezTo>
                  <a:cubicBezTo>
                    <a:pt x="37794" y="16942"/>
                    <a:pt x="20875"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1"/>
            <p:cNvSpPr/>
            <p:nvPr/>
          </p:nvSpPr>
          <p:spPr>
            <a:xfrm>
              <a:off x="-120075" y="2098375"/>
              <a:ext cx="997725" cy="1996025"/>
            </a:xfrm>
            <a:custGeom>
              <a:avLst/>
              <a:gdLst/>
              <a:ahLst/>
              <a:cxnLst/>
              <a:rect l="l" t="t" r="r" b="b"/>
              <a:pathLst>
                <a:path w="39909" h="79841" extrusionOk="0">
                  <a:moveTo>
                    <a:pt x="0" y="1"/>
                  </a:moveTo>
                  <a:lnTo>
                    <a:pt x="0" y="387"/>
                  </a:lnTo>
                  <a:cubicBezTo>
                    <a:pt x="10915" y="387"/>
                    <a:pt x="20807" y="4821"/>
                    <a:pt x="27948" y="11962"/>
                  </a:cubicBezTo>
                  <a:cubicBezTo>
                    <a:pt x="35111" y="19125"/>
                    <a:pt x="39522" y="29017"/>
                    <a:pt x="39522" y="39932"/>
                  </a:cubicBezTo>
                  <a:cubicBezTo>
                    <a:pt x="39522" y="50847"/>
                    <a:pt x="35111" y="60716"/>
                    <a:pt x="27948" y="67879"/>
                  </a:cubicBezTo>
                  <a:cubicBezTo>
                    <a:pt x="20807" y="75042"/>
                    <a:pt x="10915" y="79454"/>
                    <a:pt x="0" y="79454"/>
                  </a:cubicBezTo>
                  <a:lnTo>
                    <a:pt x="0" y="79840"/>
                  </a:lnTo>
                  <a:cubicBezTo>
                    <a:pt x="22035" y="79840"/>
                    <a:pt x="39909" y="61967"/>
                    <a:pt x="39909" y="39932"/>
                  </a:cubicBezTo>
                  <a:cubicBezTo>
                    <a:pt x="39909" y="17874"/>
                    <a:pt x="22035"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1"/>
            <p:cNvSpPr/>
            <p:nvPr/>
          </p:nvSpPr>
          <p:spPr>
            <a:xfrm>
              <a:off x="-120075" y="2045500"/>
              <a:ext cx="1050600" cy="2101775"/>
            </a:xfrm>
            <a:custGeom>
              <a:avLst/>
              <a:gdLst/>
              <a:ahLst/>
              <a:cxnLst/>
              <a:rect l="l" t="t" r="r" b="b"/>
              <a:pathLst>
                <a:path w="42024" h="84071" extrusionOk="0">
                  <a:moveTo>
                    <a:pt x="0" y="1"/>
                  </a:moveTo>
                  <a:lnTo>
                    <a:pt x="0" y="387"/>
                  </a:lnTo>
                  <a:cubicBezTo>
                    <a:pt x="11507" y="387"/>
                    <a:pt x="21899" y="5049"/>
                    <a:pt x="29448" y="12599"/>
                  </a:cubicBezTo>
                  <a:cubicBezTo>
                    <a:pt x="36975" y="20126"/>
                    <a:pt x="41637" y="30540"/>
                    <a:pt x="41637" y="42047"/>
                  </a:cubicBezTo>
                  <a:cubicBezTo>
                    <a:pt x="41637" y="53530"/>
                    <a:pt x="36975" y="63945"/>
                    <a:pt x="29448" y="71495"/>
                  </a:cubicBezTo>
                  <a:cubicBezTo>
                    <a:pt x="21899" y="79022"/>
                    <a:pt x="11507" y="83684"/>
                    <a:pt x="0" y="83684"/>
                  </a:cubicBezTo>
                  <a:lnTo>
                    <a:pt x="0" y="84070"/>
                  </a:lnTo>
                  <a:cubicBezTo>
                    <a:pt x="23218" y="84070"/>
                    <a:pt x="42024" y="65242"/>
                    <a:pt x="42024" y="42047"/>
                  </a:cubicBezTo>
                  <a:cubicBezTo>
                    <a:pt x="42024" y="18829"/>
                    <a:pt x="23218" y="23"/>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1"/>
            <p:cNvSpPr/>
            <p:nvPr/>
          </p:nvSpPr>
          <p:spPr>
            <a:xfrm>
              <a:off x="-120075" y="1991500"/>
              <a:ext cx="1104600" cy="2209775"/>
            </a:xfrm>
            <a:custGeom>
              <a:avLst/>
              <a:gdLst/>
              <a:ahLst/>
              <a:cxnLst/>
              <a:rect l="l" t="t" r="r" b="b"/>
              <a:pathLst>
                <a:path w="44184" h="88391" extrusionOk="0">
                  <a:moveTo>
                    <a:pt x="0" y="0"/>
                  </a:moveTo>
                  <a:lnTo>
                    <a:pt x="0" y="387"/>
                  </a:lnTo>
                  <a:cubicBezTo>
                    <a:pt x="12098" y="387"/>
                    <a:pt x="23058" y="5299"/>
                    <a:pt x="30972" y="13212"/>
                  </a:cubicBezTo>
                  <a:cubicBezTo>
                    <a:pt x="38908" y="21149"/>
                    <a:pt x="43820" y="32109"/>
                    <a:pt x="43820" y="44207"/>
                  </a:cubicBezTo>
                  <a:cubicBezTo>
                    <a:pt x="43820" y="56304"/>
                    <a:pt x="38908" y="67242"/>
                    <a:pt x="30972" y="75179"/>
                  </a:cubicBezTo>
                  <a:cubicBezTo>
                    <a:pt x="23058" y="83115"/>
                    <a:pt x="12098" y="88004"/>
                    <a:pt x="0" y="88004"/>
                  </a:cubicBezTo>
                  <a:lnTo>
                    <a:pt x="0" y="88390"/>
                  </a:lnTo>
                  <a:cubicBezTo>
                    <a:pt x="24400" y="88390"/>
                    <a:pt x="44184" y="68607"/>
                    <a:pt x="44184" y="44207"/>
                  </a:cubicBezTo>
                  <a:cubicBezTo>
                    <a:pt x="44184" y="19784"/>
                    <a:pt x="24400"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1"/>
            <p:cNvSpPr/>
            <p:nvPr/>
          </p:nvSpPr>
          <p:spPr>
            <a:xfrm>
              <a:off x="-120075" y="1940325"/>
              <a:ext cx="1156350" cy="2312675"/>
            </a:xfrm>
            <a:custGeom>
              <a:avLst/>
              <a:gdLst/>
              <a:ahLst/>
              <a:cxnLst/>
              <a:rect l="l" t="t" r="r" b="b"/>
              <a:pathLst>
                <a:path w="46254" h="92507" extrusionOk="0">
                  <a:moveTo>
                    <a:pt x="0" y="1"/>
                  </a:moveTo>
                  <a:lnTo>
                    <a:pt x="0" y="365"/>
                  </a:lnTo>
                  <a:cubicBezTo>
                    <a:pt x="12666" y="365"/>
                    <a:pt x="24127" y="5504"/>
                    <a:pt x="32427" y="13804"/>
                  </a:cubicBezTo>
                  <a:cubicBezTo>
                    <a:pt x="40727" y="22104"/>
                    <a:pt x="45867" y="33588"/>
                    <a:pt x="45867" y="46254"/>
                  </a:cubicBezTo>
                  <a:cubicBezTo>
                    <a:pt x="45867" y="58920"/>
                    <a:pt x="40727" y="70381"/>
                    <a:pt x="32427" y="78681"/>
                  </a:cubicBezTo>
                  <a:cubicBezTo>
                    <a:pt x="24127" y="86981"/>
                    <a:pt x="12666" y="92120"/>
                    <a:pt x="0" y="92120"/>
                  </a:cubicBezTo>
                  <a:lnTo>
                    <a:pt x="0" y="92507"/>
                  </a:lnTo>
                  <a:cubicBezTo>
                    <a:pt x="25537" y="92507"/>
                    <a:pt x="46253" y="71791"/>
                    <a:pt x="46253" y="46254"/>
                  </a:cubicBezTo>
                  <a:cubicBezTo>
                    <a:pt x="46253" y="20694"/>
                    <a:pt x="25537" y="1"/>
                    <a:pt x="0" y="1"/>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1"/>
            <p:cNvSpPr/>
            <p:nvPr/>
          </p:nvSpPr>
          <p:spPr>
            <a:xfrm>
              <a:off x="-120075" y="1887475"/>
              <a:ext cx="1209200" cy="2418400"/>
            </a:xfrm>
            <a:custGeom>
              <a:avLst/>
              <a:gdLst/>
              <a:ahLst/>
              <a:cxnLst/>
              <a:rect l="l" t="t" r="r" b="b"/>
              <a:pathLst>
                <a:path w="48368" h="96736" extrusionOk="0">
                  <a:moveTo>
                    <a:pt x="0" y="0"/>
                  </a:moveTo>
                  <a:lnTo>
                    <a:pt x="0" y="364"/>
                  </a:lnTo>
                  <a:cubicBezTo>
                    <a:pt x="13258" y="364"/>
                    <a:pt x="25241" y="5753"/>
                    <a:pt x="33928" y="14417"/>
                  </a:cubicBezTo>
                  <a:cubicBezTo>
                    <a:pt x="42615" y="23104"/>
                    <a:pt x="47981" y="35110"/>
                    <a:pt x="47981" y="48368"/>
                  </a:cubicBezTo>
                  <a:cubicBezTo>
                    <a:pt x="47981" y="61602"/>
                    <a:pt x="42615" y="73609"/>
                    <a:pt x="33928" y="82296"/>
                  </a:cubicBezTo>
                  <a:cubicBezTo>
                    <a:pt x="25241" y="90982"/>
                    <a:pt x="13258" y="96349"/>
                    <a:pt x="0" y="96349"/>
                  </a:cubicBezTo>
                  <a:lnTo>
                    <a:pt x="0" y="96736"/>
                  </a:lnTo>
                  <a:cubicBezTo>
                    <a:pt x="26697" y="96736"/>
                    <a:pt x="48368" y="75064"/>
                    <a:pt x="48368" y="48368"/>
                  </a:cubicBezTo>
                  <a:cubicBezTo>
                    <a:pt x="48368" y="21648"/>
                    <a:pt x="26697" y="0"/>
                    <a:pt x="0" y="0"/>
                  </a:cubicBezTo>
                  <a:close/>
                </a:path>
              </a:pathLst>
            </a:custGeom>
            <a:solidFill>
              <a:srgbClr val="176677"/>
            </a:solidFill>
            <a:ln w="9525" cap="flat" cmpd="sng">
              <a:solidFill>
                <a:srgbClr val="FBCC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3" name="Google Shape;303;p21"/>
          <p:cNvPicPr preferRelativeResize="0"/>
          <p:nvPr/>
        </p:nvPicPr>
        <p:blipFill rotWithShape="1">
          <a:blip r:embed="rId3">
            <a:alphaModFix/>
          </a:blip>
          <a:srcRect r="8122"/>
          <a:stretch/>
        </p:blipFill>
        <p:spPr>
          <a:xfrm>
            <a:off x="182150" y="1465425"/>
            <a:ext cx="5041200" cy="2862900"/>
          </a:xfrm>
          <a:prstGeom prst="roundRect">
            <a:avLst>
              <a:gd name="adj" fmla="val 16667"/>
            </a:avLst>
          </a:prstGeom>
          <a:noFill/>
          <a:ln w="19050" cap="flat" cmpd="sng">
            <a:solidFill>
              <a:srgbClr val="3478AF"/>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2163</Words>
  <Application>Microsoft Office PowerPoint</Application>
  <PresentationFormat>Affichage à l'écran (16:9)</PresentationFormat>
  <Paragraphs>307</Paragraphs>
  <Slides>26</Slides>
  <Notes>26</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26</vt:i4>
      </vt:variant>
    </vt:vector>
  </HeadingPairs>
  <TitlesOfParts>
    <vt:vector size="32" baseType="lpstr">
      <vt:lpstr>Montserrat SemiBold</vt:lpstr>
      <vt:lpstr>Roboto</vt:lpstr>
      <vt:lpstr>Arial</vt:lpstr>
      <vt:lpstr>Montserrat Black</vt:lpstr>
      <vt:lpstr>Montserrat</vt:lpstr>
      <vt:lpstr>Simple Light</vt:lpstr>
      <vt:lpstr>Python for  Data Engineer</vt:lpstr>
      <vt:lpstr>Plan</vt:lpstr>
      <vt:lpstr>Présentation PowerPoint</vt:lpstr>
      <vt:lpstr>Introduction à Python</vt:lpstr>
      <vt:lpstr>Pourquoi choisir Python?</vt:lpstr>
      <vt:lpstr>Ensemble des environnements Python</vt:lpstr>
      <vt:lpstr>Installer Python et IDEs</vt:lpstr>
      <vt:lpstr>Installer Python et IDEs</vt:lpstr>
      <vt:lpstr>Installer Python et IDEs</vt:lpstr>
      <vt:lpstr>Présentation PowerPoint</vt:lpstr>
      <vt:lpstr>Structures simples</vt:lpstr>
      <vt:lpstr>Variables et Types de données</vt:lpstr>
      <vt:lpstr>Présentation PowerPoint</vt:lpstr>
      <vt:lpstr>Présentation PowerPoint</vt:lpstr>
      <vt:lpstr>Présentation PowerPoint</vt:lpstr>
      <vt:lpstr>Présentation PowerPoint</vt:lpstr>
      <vt:lpstr>Présentation PowerPoint</vt:lpstr>
      <vt:lpstr>Présentation PowerPoint</vt:lpstr>
      <vt:lpstr>Structures de Contrôle</vt:lpstr>
      <vt:lpstr>Structures de Contrôle</vt:lpstr>
      <vt:lpstr>Présentation PowerPoint</vt:lpstr>
      <vt:lpstr>Présentation PowerPoint</vt:lpstr>
      <vt:lpstr>Fonctions et modules</vt:lpstr>
      <vt:lpstr>Fonctions et modules</vt:lpstr>
      <vt:lpstr>Fonctions et modules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for  Data Engineer</dc:title>
  <cp:lastModifiedBy>Windows</cp:lastModifiedBy>
  <cp:revision>1</cp:revision>
  <dcterms:modified xsi:type="dcterms:W3CDTF">2025-10-08T08:40:19Z</dcterms:modified>
</cp:coreProperties>
</file>